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306" r:id="rId3"/>
    <p:sldId id="307" r:id="rId4"/>
    <p:sldId id="311" r:id="rId5"/>
    <p:sldId id="308" r:id="rId6"/>
    <p:sldId id="330" r:id="rId7"/>
    <p:sldId id="334" r:id="rId8"/>
    <p:sldId id="313" r:id="rId9"/>
    <p:sldId id="312" r:id="rId10"/>
    <p:sldId id="314" r:id="rId11"/>
    <p:sldId id="305" r:id="rId12"/>
    <p:sldId id="328" r:id="rId13"/>
    <p:sldId id="331" r:id="rId14"/>
    <p:sldId id="316" r:id="rId15"/>
    <p:sldId id="317" r:id="rId16"/>
    <p:sldId id="318" r:id="rId17"/>
    <p:sldId id="319" r:id="rId18"/>
    <p:sldId id="320" r:id="rId19"/>
    <p:sldId id="321" r:id="rId20"/>
    <p:sldId id="332" r:id="rId21"/>
    <p:sldId id="323" r:id="rId22"/>
    <p:sldId id="325" r:id="rId23"/>
    <p:sldId id="333" r:id="rId24"/>
    <p:sldId id="327" r:id="rId25"/>
    <p:sldId id="329" r:id="rId26"/>
    <p:sldId id="284"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5B9BD5"/>
    <a:srgbClr val="FFFFFF"/>
    <a:srgbClr val="F19658"/>
    <a:srgbClr val="667AB7"/>
    <a:srgbClr val="BA71B1"/>
    <a:srgbClr val="68BC45"/>
    <a:srgbClr val="C25A2F"/>
    <a:srgbClr val="FFC000"/>
    <a:srgbClr val="5DA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1549" autoAdjust="0"/>
  </p:normalViewPr>
  <p:slideViewPr>
    <p:cSldViewPr snapToGrid="0" showGuides="1">
      <p:cViewPr varScale="1">
        <p:scale>
          <a:sx n="42" d="100"/>
          <a:sy n="42" d="100"/>
        </p:scale>
        <p:origin x="1512" y="36"/>
      </p:cViewPr>
      <p:guideLst>
        <p:guide orient="horz" pos="2183"/>
        <p:guide pos="2925"/>
      </p:guideLst>
    </p:cSldViewPr>
  </p:slideViewPr>
  <p:notesTextViewPr>
    <p:cViewPr>
      <p:scale>
        <a:sx n="1" d="1"/>
        <a:sy n="1" d="1"/>
      </p:scale>
      <p:origin x="0" y="0"/>
    </p:cViewPr>
  </p:notesTextViewPr>
  <p:notesViewPr>
    <p:cSldViewPr snapToGrid="0" showGuides="1">
      <p:cViewPr varScale="1">
        <p:scale>
          <a:sx n="52" d="100"/>
          <a:sy n="52" d="100"/>
        </p:scale>
        <p:origin x="268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4.wmf"/><Relationship Id="rId7" Type="http://schemas.openxmlformats.org/officeDocument/2006/relationships/image" Target="../media/image97.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75.wmf"/><Relationship Id="rId5" Type="http://schemas.openxmlformats.org/officeDocument/2006/relationships/image" Target="../media/image96.wmf"/><Relationship Id="rId4" Type="http://schemas.openxmlformats.org/officeDocument/2006/relationships/image" Target="../media/image9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2.wmf"/><Relationship Id="rId11" Type="http://schemas.openxmlformats.org/officeDocument/2006/relationships/image" Target="../media/image23.wmf"/><Relationship Id="rId5" Type="http://schemas.openxmlformats.org/officeDocument/2006/relationships/image" Target="../media/image21.wmf"/><Relationship Id="rId10" Type="http://schemas.openxmlformats.org/officeDocument/2006/relationships/image" Target="../media/image11.wmf"/><Relationship Id="rId4" Type="http://schemas.openxmlformats.org/officeDocument/2006/relationships/image" Target="../media/image15.wmf"/><Relationship Id="rId9"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6.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22.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7.wmf"/><Relationship Id="rId3" Type="http://schemas.openxmlformats.org/officeDocument/2006/relationships/image" Target="../media/image28.wm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image" Target="../media/image37.wmf"/><Relationship Id="rId1" Type="http://schemas.openxmlformats.org/officeDocument/2006/relationships/image" Target="../media/image29.wmf"/><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 Id="rId1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79.wmf"/><Relationship Id="rId3" Type="http://schemas.openxmlformats.org/officeDocument/2006/relationships/image" Target="../media/image69.wmf"/><Relationship Id="rId7" Type="http://schemas.openxmlformats.org/officeDocument/2006/relationships/image" Target="../media/image73.wmf"/><Relationship Id="rId12" Type="http://schemas.openxmlformats.org/officeDocument/2006/relationships/image" Target="../media/image78.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 Id="rId14" Type="http://schemas.openxmlformats.org/officeDocument/2006/relationships/image" Target="../media/image8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3.wmf"/><Relationship Id="rId7" Type="http://schemas.openxmlformats.org/officeDocument/2006/relationships/image" Target="../media/image86.wmf"/><Relationship Id="rId2" Type="http://schemas.openxmlformats.org/officeDocument/2006/relationships/image" Target="../media/image72.wmf"/><Relationship Id="rId1" Type="http://schemas.openxmlformats.org/officeDocument/2006/relationships/image" Target="../media/image82.wmf"/><Relationship Id="rId6" Type="http://schemas.openxmlformats.org/officeDocument/2006/relationships/image" Target="../media/image14.wmf"/><Relationship Id="rId11" Type="http://schemas.openxmlformats.org/officeDocument/2006/relationships/image" Target="../media/image90.wmf"/><Relationship Id="rId5" Type="http://schemas.openxmlformats.org/officeDocument/2006/relationships/image" Target="../media/image85.wmf"/><Relationship Id="rId10" Type="http://schemas.openxmlformats.org/officeDocument/2006/relationships/image" Target="../media/image89.wmf"/><Relationship Id="rId4" Type="http://schemas.openxmlformats.org/officeDocument/2006/relationships/image" Target="../media/image84.wmf"/><Relationship Id="rId9"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D7A3CD-0535-42B5-8371-CEA0CD3640B1}" type="datetimeFigureOut">
              <a:rPr lang="zh-CN" altLang="en-US" smtClean="0"/>
              <a:t>2019/12/12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B2B229-1177-4CCD-95C7-03570732EC63}" type="slidenum">
              <a:rPr lang="zh-CN" altLang="en-US" smtClean="0"/>
              <a:t>‹#›</a:t>
            </a:fld>
            <a:endParaRPr lang="zh-CN" altLang="en-US"/>
          </a:p>
        </p:txBody>
      </p:sp>
    </p:spTree>
    <p:extLst>
      <p:ext uri="{BB962C8B-B14F-4D97-AF65-F5344CB8AC3E}">
        <p14:creationId xmlns:p14="http://schemas.microsoft.com/office/powerpoint/2010/main" val="1603778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188C0-CD46-40A9-8A73-49D91BBE123B}" type="datetimeFigureOut">
              <a:rPr lang="zh-CN" altLang="en-US" smtClean="0"/>
              <a:t>2019/12/12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D04A1-B9D9-439E-8242-67F3C65E7E8E}" type="slidenum">
              <a:rPr lang="zh-CN" altLang="en-US" smtClean="0"/>
              <a:t>‹#›</a:t>
            </a:fld>
            <a:endParaRPr lang="zh-CN" altLang="en-US"/>
          </a:p>
        </p:txBody>
      </p:sp>
    </p:spTree>
    <p:extLst>
      <p:ext uri="{BB962C8B-B14F-4D97-AF65-F5344CB8AC3E}">
        <p14:creationId xmlns:p14="http://schemas.microsoft.com/office/powerpoint/2010/main" val="224478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a:t>
            </a:r>
            <a:r>
              <a:rPr lang="en-US" altLang="zh-CN" baseline="0" dirty="0" smtClean="0"/>
              <a:t> everyone, today I am very glad to introduce our work in </a:t>
            </a:r>
            <a:r>
              <a:rPr lang="en-US" altLang="zh-CN" baseline="0" dirty="0" err="1" smtClean="0"/>
              <a:t>Globecom</a:t>
            </a:r>
            <a:r>
              <a:rPr lang="en-US" altLang="zh-CN" baseline="0" dirty="0" smtClean="0"/>
              <a:t>. My name is Jingbo tan, comes from Department of Electronic Engineering, Tsinghua University. Today, the title of my speech is Delay-phase precoding for THz massive MIMO with beam split. In THz massive MIMO system, due to the large bandwidth and large antenna number, the frequency-independent beams will split to separated directions, which may induce serious array </a:t>
            </a:r>
            <a:r>
              <a:rPr lang="en-US" altLang="zh-CN" baseline="0" dirty="0" err="1" smtClean="0"/>
              <a:t>gian</a:t>
            </a:r>
            <a:r>
              <a:rPr lang="en-US" altLang="zh-CN" baseline="0" dirty="0" smtClean="0"/>
              <a:t> loss. To solve this problem, we propose the delay-phase precoding structure, where a delayers network is introduced between the RF chains and traditional phase-shifters. Analysis and simulations show that  by utilizing the frequency-dependent phase-shifts, our proposed delay phase precoding can achieve near-optimal performance.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a:t>
            </a:fld>
            <a:endParaRPr lang="zh-CN" altLang="en-US"/>
          </a:p>
        </p:txBody>
      </p:sp>
    </p:spTree>
    <p:extLst>
      <p:ext uri="{BB962C8B-B14F-4D97-AF65-F5344CB8AC3E}">
        <p14:creationId xmlns:p14="http://schemas.microsoft.com/office/powerpoint/2010/main" val="235657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Lemma 1, </a:t>
            </a:r>
            <a:r>
              <a:rPr lang="en-US" altLang="zh-CN" baseline="0" dirty="0" smtClean="0"/>
              <a:t> the optimal array gain of f_{l} at f_{m} disperses from \psi_{l} to \psi_{</a:t>
            </a:r>
            <a:r>
              <a:rPr lang="en-US" altLang="zh-CN" baseline="0" dirty="0" err="1" smtClean="0"/>
              <a:t>l,m</a:t>
            </a:r>
            <a:r>
              <a:rPr lang="en-US" altLang="zh-CN" baseline="0" dirty="0" smtClean="0"/>
              <a:t>}, where \psi_{</a:t>
            </a:r>
            <a:r>
              <a:rPr lang="en-US" altLang="zh-CN" baseline="0" dirty="0" err="1" smtClean="0"/>
              <a:t>l,m</a:t>
            </a:r>
            <a:r>
              <a:rPr lang="en-US" altLang="zh-CN" baseline="0" dirty="0" smtClean="0"/>
              <a:t>} equals \psi_{l} over \xi_{m} and the array gain of f_{l} on the targeted direction \psi_{l} at f_{m} can be denoted as </a:t>
            </a:r>
            <a:r>
              <a:rPr lang="en-US" altLang="zh-CN" baseline="0" dirty="0" smtClean="0"/>
              <a:t>this equation. </a:t>
            </a:r>
            <a:r>
              <a:rPr lang="en-US" altLang="zh-CN" baseline="0" dirty="0" smtClean="0"/>
              <a:t>The proof can be explained as follow: we can write the array </a:t>
            </a:r>
            <a:r>
              <a:rPr lang="en-US" altLang="zh-CN" baseline="0" dirty="0" smtClean="0"/>
              <a:t>gain as </a:t>
            </a:r>
            <a:r>
              <a:rPr lang="en-US" altLang="zh-CN" baseline="0" dirty="0" smtClean="0"/>
              <a:t>the form of </a:t>
            </a:r>
            <a:r>
              <a:rPr lang="en-US" altLang="zh-CN" baseline="0" dirty="0" err="1" smtClean="0"/>
              <a:t>dirichlet</a:t>
            </a:r>
            <a:r>
              <a:rPr lang="en-US" altLang="zh-CN" baseline="0" dirty="0" smtClean="0"/>
              <a:t> </a:t>
            </a:r>
            <a:r>
              <a:rPr lang="en-US" altLang="zh-CN" baseline="0" dirty="0" err="1" smtClean="0"/>
              <a:t>sinc</a:t>
            </a:r>
            <a:r>
              <a:rPr lang="en-US" altLang="zh-CN" baseline="0" dirty="0" smtClean="0"/>
              <a:t> function. Considering that </a:t>
            </a:r>
            <a:r>
              <a:rPr lang="en-US" altLang="zh-CN" baseline="0" dirty="0" err="1" smtClean="0"/>
              <a:t>dirichlet</a:t>
            </a:r>
            <a:r>
              <a:rPr lang="en-US" altLang="zh-CN" baseline="0" dirty="0" smtClean="0"/>
              <a:t> </a:t>
            </a:r>
            <a:r>
              <a:rPr lang="en-US" altLang="zh-CN" baseline="0" dirty="0" err="1" smtClean="0"/>
              <a:t>sinc</a:t>
            </a:r>
            <a:r>
              <a:rPr lang="en-US" altLang="zh-CN" baseline="0" dirty="0" smtClean="0"/>
              <a:t> get the maximum when x=0 as shown in the figure, we can obtain that f_{l} can achieve optimal array gain at \psi which makes , thus, we have </a:t>
            </a:r>
            <a:r>
              <a:rPr lang="zh-CN" altLang="en-US" baseline="0" dirty="0" smtClean="0"/>
              <a:t>证明式</a:t>
            </a:r>
            <a:r>
              <a:rPr lang="en-US" altLang="zh-CN" baseline="0" dirty="0" smtClean="0"/>
              <a:t>.  Then, let \psi=\psi_{l}, we have the array gain of f_{l} on \psi_{l} at the f_{m} as this function. From this function, we can notice that, the array gain of f_{l} at the targeted physical </a:t>
            </a:r>
            <a:r>
              <a:rPr lang="en-US" altLang="zh-CN" baseline="0" dirty="0" smtClean="0"/>
              <a:t>direction </a:t>
            </a:r>
            <a:r>
              <a:rPr lang="en-US" altLang="zh-CN" baseline="0" dirty="0" smtClean="0"/>
              <a:t>\psi_{l} is decided by antenna number and bandwidth. Firstly, with wider bandwidth, the beam f_{l} will disperse from \psi_{l} with a larger distance; Secondly, with larger N_{t}, the </a:t>
            </a:r>
            <a:r>
              <a:rPr lang="en-US" altLang="zh-CN" baseline="0" dirty="0" err="1" smtClean="0"/>
              <a:t>beamwidth</a:t>
            </a:r>
            <a:r>
              <a:rPr lang="en-US" altLang="zh-CN" baseline="0" dirty="0" smtClean="0"/>
              <a:t> or we say the </a:t>
            </a:r>
            <a:r>
              <a:rPr lang="en-US" altLang="zh-CN" baseline="0" dirty="0" err="1" smtClean="0"/>
              <a:t>mainlobe</a:t>
            </a:r>
            <a:r>
              <a:rPr lang="en-US" altLang="zh-CN" baseline="0" dirty="0" smtClean="0"/>
              <a:t> of the </a:t>
            </a:r>
            <a:r>
              <a:rPr lang="en-US" altLang="zh-CN" baseline="0" dirty="0" err="1" smtClean="0"/>
              <a:t>dirichlet</a:t>
            </a:r>
            <a:r>
              <a:rPr lang="en-US" altLang="zh-CN" baseline="0" dirty="0" smtClean="0"/>
              <a:t> function will be narrower. Therefore, in THz massive MIMO, with wide bandwidth and large antenna number, the beams at different frequencies will be totally separated with a very low array gain. We call this effect as beam split effect.</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10</a:t>
            </a:fld>
            <a:endParaRPr lang="zh-CN" altLang="en-US"/>
          </a:p>
        </p:txBody>
      </p:sp>
    </p:spTree>
    <p:extLst>
      <p:ext uri="{BB962C8B-B14F-4D97-AF65-F5344CB8AC3E}">
        <p14:creationId xmlns:p14="http://schemas.microsoft.com/office/powerpoint/2010/main" val="212681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provide a simulations to show the beam split</a:t>
            </a:r>
            <a:r>
              <a:rPr lang="en-US" altLang="zh-CN" baseline="0" dirty="0" smtClean="0"/>
              <a:t> effect. The figure on the left side shows the array </a:t>
            </a:r>
            <a:r>
              <a:rPr lang="en-US" altLang="zh-CN" baseline="0" dirty="0" err="1" smtClean="0"/>
              <a:t>gian</a:t>
            </a:r>
            <a:r>
              <a:rPr lang="en-US" altLang="zh-CN" baseline="0" dirty="0" smtClean="0"/>
              <a:t> towards different physical directions. We can observe that  when f=5GHz, the beams at f_{1}, f_{c} and f_{m} are totally </a:t>
            </a:r>
            <a:r>
              <a:rPr lang="en-US" altLang="zh-CN" baseline="0" dirty="0" err="1" smtClean="0"/>
              <a:t>sepearated</a:t>
            </a:r>
            <a:r>
              <a:rPr lang="en-US" altLang="zh-CN" baseline="0" dirty="0" smtClean="0"/>
              <a:t>. This means that the user can not be efficiently covered at f_{1} and f_{M}. For the figure on the right side, the array gain on the targeted physical direction \psi_{l} at different subcarrier m is illustrated. We can observe that with  bandwidth of 5GHz, about 50% subcarrier will suffer from nearly 80% array gain loss. This array gain loss is so serious that may cancelling the performance gain from utilizing wide bandwidth. Therefore, to compensate </a:t>
            </a:r>
            <a:r>
              <a:rPr lang="en-US" altLang="zh-CN" baseline="0" dirty="0" smtClean="0"/>
              <a:t>for the </a:t>
            </a:r>
            <a:r>
              <a:rPr lang="en-US" altLang="zh-CN" baseline="0" dirty="0" smtClean="0"/>
              <a:t>array gain loss caused by the beam split effect is essential in THz massive MIMO systems.</a:t>
            </a:r>
          </a:p>
        </p:txBody>
      </p:sp>
      <p:sp>
        <p:nvSpPr>
          <p:cNvPr id="4" name="灯片编号占位符 3"/>
          <p:cNvSpPr>
            <a:spLocks noGrp="1"/>
          </p:cNvSpPr>
          <p:nvPr>
            <p:ph type="sldNum" sz="quarter" idx="10"/>
          </p:nvPr>
        </p:nvSpPr>
        <p:spPr/>
        <p:txBody>
          <a:bodyPr/>
          <a:lstStyle/>
          <a:p>
            <a:fld id="{488D04A1-B9D9-439E-8242-67F3C65E7E8E}" type="slidenum">
              <a:rPr lang="zh-CN" altLang="en-US" smtClean="0"/>
              <a:t>11</a:t>
            </a:fld>
            <a:endParaRPr lang="zh-CN" altLang="en-US"/>
          </a:p>
        </p:txBody>
      </p:sp>
    </p:spTree>
    <p:extLst>
      <p:ext uri="{BB962C8B-B14F-4D97-AF65-F5344CB8AC3E}">
        <p14:creationId xmlns:p14="http://schemas.microsoft.com/office/powerpoint/2010/main" val="427401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a:t>
            </a:r>
            <a:r>
              <a:rPr lang="en-US" altLang="zh-CN" baseline="0" dirty="0" smtClean="0"/>
              <a:t> are several existing solutions. The first one is to design wider beam to cover the user at all the subcarriers. However, it still suffer from array gain loss to some degree. Secondly, the true-time-delayers can be utilized to replace the frequency-independent PSs. While, it will introduce large complexity and power consumption, which is not practical for THz massive MIMO systems.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12</a:t>
            </a:fld>
            <a:endParaRPr lang="zh-CN" altLang="en-US"/>
          </a:p>
        </p:txBody>
      </p:sp>
    </p:spTree>
    <p:extLst>
      <p:ext uri="{BB962C8B-B14F-4D97-AF65-F5344CB8AC3E}">
        <p14:creationId xmlns:p14="http://schemas.microsoft.com/office/powerpoint/2010/main" val="192776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a:t>
            </a:r>
            <a:r>
              <a:rPr lang="en-US" altLang="zh-CN" baseline="0" dirty="0" smtClean="0"/>
              <a:t> solve the severe performance loss caused by the beam split effect, we propose the </a:t>
            </a:r>
            <a:r>
              <a:rPr lang="en-US" altLang="zh-CN" baseline="0" dirty="0" smtClean="0"/>
              <a:t>delay-phase </a:t>
            </a:r>
            <a:r>
              <a:rPr lang="en-US" altLang="zh-CN" baseline="0" dirty="0" smtClean="0"/>
              <a:t>precoding. Then, I will introduce this structure.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13</a:t>
            </a:fld>
            <a:endParaRPr lang="zh-CN" altLang="en-US"/>
          </a:p>
        </p:txBody>
      </p:sp>
    </p:spTree>
    <p:extLst>
      <p:ext uri="{BB962C8B-B14F-4D97-AF65-F5344CB8AC3E}">
        <p14:creationId xmlns:p14="http://schemas.microsoft.com/office/powerpoint/2010/main" val="241008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can notice</a:t>
            </a:r>
            <a:r>
              <a:rPr lang="en-US" altLang="zh-CN" baseline="0" dirty="0" smtClean="0"/>
              <a:t> that the reason of beam split effect is that only frequency-independent phase shift can be realized by traditional hybrid precoding structure. Therefore, we propose the </a:t>
            </a:r>
            <a:r>
              <a:rPr lang="en-US" altLang="zh-CN" baseline="0" dirty="0" smtClean="0"/>
              <a:t>delay-phase </a:t>
            </a:r>
            <a:r>
              <a:rPr lang="en-US" altLang="zh-CN" baseline="0" dirty="0" smtClean="0"/>
              <a:t>precoding structure to realize frequency-dependent phase shift. Specifically, a delayers network is introduced between RF chain and PSs network. The figure shows the connection relationship for one RF chain, we can see that the RF chain is connected to a group of delayers and for each delayer, part of the PSs and antenna element is </a:t>
            </a:r>
            <a:r>
              <a:rPr lang="en-US" altLang="zh-CN" baseline="0" dirty="0" smtClean="0"/>
              <a:t>connected in a </a:t>
            </a:r>
            <a:r>
              <a:rPr lang="en-US" altLang="zh-CN" baseline="0" dirty="0" err="1" smtClean="0"/>
              <a:t>subconnected</a:t>
            </a:r>
            <a:r>
              <a:rPr lang="en-US" altLang="zh-CN" baseline="0" dirty="0" smtClean="0"/>
              <a:t> manner. </a:t>
            </a:r>
            <a:r>
              <a:rPr lang="en-US" altLang="zh-CN" baseline="0" dirty="0" smtClean="0"/>
              <a:t>Since a delay in time domain corresponds to different phase shifts in frequency domain, the frequency-dependent phase shifts introduced by the delayers can be utilized to compensate for the beam split effect.</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14</a:t>
            </a:fld>
            <a:endParaRPr lang="zh-CN" altLang="en-US"/>
          </a:p>
        </p:txBody>
      </p:sp>
    </p:spTree>
    <p:extLst>
      <p:ext uri="{BB962C8B-B14F-4D97-AF65-F5344CB8AC3E}">
        <p14:creationId xmlns:p14="http://schemas.microsoft.com/office/powerpoint/2010/main" val="392329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Specifically, let us still</a:t>
            </a:r>
            <a:r>
              <a:rPr lang="en-US" altLang="zh-CN" baseline="0" dirty="0" smtClean="0"/>
              <a:t> consider the beamforming vector for the l-</a:t>
            </a:r>
            <a:r>
              <a:rPr lang="en-US" altLang="zh-CN" baseline="0" dirty="0" err="1" smtClean="0"/>
              <a:t>th</a:t>
            </a:r>
            <a:r>
              <a:rPr lang="en-US" altLang="zh-CN" baseline="0" dirty="0" smtClean="0"/>
              <a:t> physical direction. We suppose that for each RF chain, K delayers is connected, and P is defined as N_{t} over K. Considering that the beamforming vector f_{l} becomes frequency-dependent, we use f_{</a:t>
            </a:r>
            <a:r>
              <a:rPr lang="en-US" altLang="zh-CN" baseline="0" dirty="0" err="1" smtClean="0"/>
              <a:t>l,m</a:t>
            </a:r>
            <a:r>
              <a:rPr lang="en-US" altLang="zh-CN" baseline="0" dirty="0" smtClean="0"/>
              <a:t>} to denote it. f_{</a:t>
            </a:r>
            <a:r>
              <a:rPr lang="en-US" altLang="zh-CN" baseline="0" dirty="0" err="1" smtClean="0"/>
              <a:t>l,m</a:t>
            </a:r>
            <a:r>
              <a:rPr lang="en-US" altLang="zh-CN" baseline="0" dirty="0" smtClean="0"/>
              <a:t>} can be represented as this equation. This diagonal matrix is the frequency-independent phase shifts realized by PSs, and the vector p_{</a:t>
            </a:r>
            <a:r>
              <a:rPr lang="en-US" altLang="zh-CN" baseline="0" dirty="0" err="1" smtClean="0"/>
              <a:t>l,m</a:t>
            </a:r>
            <a:r>
              <a:rPr lang="en-US" altLang="zh-CN" baseline="0" dirty="0" smtClean="0"/>
              <a:t>} composes of frequency-dependent phase shifts realized by delayers. Specifically, p_{</a:t>
            </a:r>
            <a:r>
              <a:rPr lang="en-US" altLang="zh-CN" baseline="0" dirty="0" err="1" smtClean="0"/>
              <a:t>l,m</a:t>
            </a:r>
            <a:r>
              <a:rPr lang="en-US" altLang="zh-CN" baseline="0" dirty="0" smtClean="0"/>
              <a:t>} has the form as follow, where vector t denotes the </a:t>
            </a:r>
            <a:r>
              <a:rPr lang="en-US" altLang="zh-CN" baseline="0" dirty="0" smtClean="0"/>
              <a:t>time-delays of </a:t>
            </a:r>
            <a:r>
              <a:rPr lang="en-US" altLang="zh-CN" baseline="0" dirty="0" smtClean="0"/>
              <a:t>K delayers.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15</a:t>
            </a:fld>
            <a:endParaRPr lang="zh-CN" altLang="en-US"/>
          </a:p>
        </p:txBody>
      </p:sp>
    </p:spTree>
    <p:extLst>
      <p:ext uri="{BB962C8B-B14F-4D97-AF65-F5344CB8AC3E}">
        <p14:creationId xmlns:p14="http://schemas.microsoft.com/office/powerpoint/2010/main" val="113230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Lemma</a:t>
            </a:r>
            <a:r>
              <a:rPr lang="en-US" altLang="zh-CN" baseline="0" dirty="0" smtClean="0"/>
              <a:t> 2 provides the instruction about how to compensate for the beam split effect by utilizing delayers. It says that when PSs generate beams towards \psi_{l}, and the phase shifts realized by delayers p_{</a:t>
            </a:r>
            <a:r>
              <a:rPr lang="en-US" altLang="zh-CN" baseline="0" dirty="0" err="1" smtClean="0"/>
              <a:t>l,m</a:t>
            </a:r>
            <a:r>
              <a:rPr lang="en-US" altLang="zh-CN" baseline="0" dirty="0" smtClean="0"/>
              <a:t>} has the form as this, the physical direction of f_{</a:t>
            </a:r>
            <a:r>
              <a:rPr lang="en-US" altLang="zh-CN" baseline="0" dirty="0" err="1" smtClean="0"/>
              <a:t>l,m</a:t>
            </a:r>
            <a:r>
              <a:rPr lang="en-US" altLang="zh-CN" baseline="0" dirty="0" smtClean="0"/>
              <a:t>} </a:t>
            </a:r>
            <a:r>
              <a:rPr lang="en-US" altLang="zh-CN" baseline="0" dirty="0" smtClean="0"/>
              <a:t>can </a:t>
            </a:r>
            <a:r>
              <a:rPr lang="en-US" altLang="zh-CN" baseline="0" dirty="0" smtClean="0"/>
              <a:t>be denoted </a:t>
            </a:r>
            <a:r>
              <a:rPr lang="en-US" altLang="zh-CN" baseline="0" dirty="0" smtClean="0"/>
              <a:t>as the following function, </a:t>
            </a:r>
            <a:r>
              <a:rPr lang="en-US" altLang="zh-CN" baseline="0" dirty="0" smtClean="0"/>
              <a:t>and the array gain on \psi_{</a:t>
            </a:r>
            <a:r>
              <a:rPr lang="en-US" altLang="zh-CN" baseline="0" dirty="0" err="1" smtClean="0"/>
              <a:t>l,m</a:t>
            </a:r>
            <a:r>
              <a:rPr lang="en-US" altLang="zh-CN" baseline="0" dirty="0" smtClean="0"/>
              <a:t>} is ( ). The proof of Lemma 2 is as follow, we can rewrite the array gain as a product of two </a:t>
            </a:r>
            <a:r>
              <a:rPr lang="en-US" altLang="zh-CN" baseline="0" dirty="0" err="1" smtClean="0"/>
              <a:t>dirichlet</a:t>
            </a:r>
            <a:r>
              <a:rPr lang="en-US" altLang="zh-CN" baseline="0" dirty="0" smtClean="0"/>
              <a:t> </a:t>
            </a:r>
            <a:r>
              <a:rPr lang="en-US" altLang="zh-CN" baseline="0" dirty="0" smtClean="0"/>
              <a:t>functions</a:t>
            </a:r>
            <a:r>
              <a:rPr lang="en-US" altLang="zh-CN" baseline="0" dirty="0" smtClean="0"/>
              <a:t>. As shown in this figure, the </a:t>
            </a:r>
            <a:r>
              <a:rPr lang="en-US" altLang="zh-CN" baseline="0" dirty="0" smtClean="0"/>
              <a:t>red line </a:t>
            </a:r>
            <a:r>
              <a:rPr lang="en-US" altLang="zh-CN" baseline="0" dirty="0" smtClean="0"/>
              <a:t>is Sigma_{K} and blue line is \Sigma_{p}. We can observe that the maximum point of \eta can </a:t>
            </a:r>
            <a:r>
              <a:rPr lang="en-US" altLang="zh-CN" baseline="0" dirty="0" err="1" smtClean="0"/>
              <a:t>aproximately</a:t>
            </a:r>
            <a:r>
              <a:rPr lang="en-US" altLang="zh-CN" baseline="0" dirty="0" smtClean="0"/>
              <a:t> </a:t>
            </a:r>
            <a:r>
              <a:rPr lang="en-US" altLang="zh-CN" baseline="0" dirty="0" smtClean="0"/>
              <a:t>obtained when () equals 0, then we have \psi_{</a:t>
            </a:r>
            <a:r>
              <a:rPr lang="en-US" altLang="zh-CN" baseline="0" dirty="0" err="1" smtClean="0"/>
              <a:t>l,m</a:t>
            </a:r>
            <a:r>
              <a:rPr lang="en-US" altLang="zh-CN" baseline="0" dirty="0" smtClean="0"/>
              <a:t>} (), and by substituting this into this function, we have the array gain on \psi_{</a:t>
            </a:r>
            <a:r>
              <a:rPr lang="en-US" altLang="zh-CN" baseline="0" dirty="0" err="1" smtClean="0"/>
              <a:t>l,m</a:t>
            </a:r>
            <a:r>
              <a:rPr lang="en-US" altLang="zh-CN" baseline="0" dirty="0" smtClean="0"/>
              <a:t>}. From lemma2, we can notice that the phase shifts in p_{</a:t>
            </a:r>
            <a:r>
              <a:rPr lang="en-US" altLang="zh-CN" baseline="0" dirty="0" err="1" smtClean="0"/>
              <a:t>l,m</a:t>
            </a:r>
            <a:r>
              <a:rPr lang="en-US" altLang="zh-CN" baseline="0" dirty="0" smtClean="0"/>
              <a:t>} can slightly change the direction of original beam from \psi_{l} over \xi_{m}.</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16</a:t>
            </a:fld>
            <a:endParaRPr lang="zh-CN" altLang="en-US"/>
          </a:p>
        </p:txBody>
      </p:sp>
    </p:spTree>
    <p:extLst>
      <p:ext uri="{BB962C8B-B14F-4D97-AF65-F5344CB8AC3E}">
        <p14:creationId xmlns:p14="http://schemas.microsoft.com/office/powerpoint/2010/main" val="755872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a:t>
            </a:r>
            <a:r>
              <a:rPr lang="en-US" altLang="zh-CN" baseline="0" dirty="0" smtClean="0"/>
              <a:t> based on lemma 2, the beamforming design of time-phase precoding can be realized by two steps: firstly, the PSs generate original beam on \psi_{l}, and then, delays adjust the beam direction from the dispersed direction to \psi_{l}. By this way, the beams is expected to be aligned with \psi_{l} at all frequencies. Specifically, to calculate the time-delay that should be realized by delayers, let \psi_{</a:t>
            </a:r>
            <a:r>
              <a:rPr lang="en-US" altLang="zh-CN" baseline="0" dirty="0" err="1" smtClean="0"/>
              <a:t>l,m</a:t>
            </a:r>
            <a:r>
              <a:rPr lang="en-US" altLang="zh-CN" baseline="0" dirty="0" smtClean="0"/>
              <a:t>} equals to \psi_{l}, then we have \beta. Since p_{</a:t>
            </a:r>
            <a:r>
              <a:rPr lang="en-US" altLang="zh-CN" baseline="0" dirty="0" err="1" smtClean="0"/>
              <a:t>l,m</a:t>
            </a:r>
            <a:r>
              <a:rPr lang="en-US" altLang="zh-CN" baseline="0" dirty="0" smtClean="0"/>
              <a:t>} has the form as, and for the central frequency, the phase should be unchanged. The time-delays t_{l} should satisfy the form (), where s_{l} denotes the number of periods, and T_{c} is the period of central frequency. Finally, let the phase shift of delayers equals to \pi\beta and notice that the time delay should be positive and s_{l} should be </a:t>
            </a:r>
            <a:r>
              <a:rPr lang="en-US" altLang="zh-CN" baseline="0" dirty="0" smtClean="0"/>
              <a:t>an </a:t>
            </a:r>
            <a:r>
              <a:rPr lang="en-US" altLang="zh-CN" baseline="0" dirty="0" smtClean="0"/>
              <a:t>integer. We can obtain the delays t_{</a:t>
            </a:r>
            <a:r>
              <a:rPr lang="en-US" altLang="zh-CN" baseline="0" dirty="0" err="1" smtClean="0"/>
              <a:t>l,i</a:t>
            </a:r>
            <a:r>
              <a:rPr lang="en-US" altLang="zh-CN" baseline="0" dirty="0" smtClean="0"/>
              <a:t>} as this form. We can observe that t_{</a:t>
            </a:r>
            <a:r>
              <a:rPr lang="en-US" altLang="zh-CN" baseline="0" dirty="0" err="1" smtClean="0"/>
              <a:t>l,i</a:t>
            </a:r>
            <a:r>
              <a:rPr lang="en-US" altLang="zh-CN" baseline="0" dirty="0" smtClean="0"/>
              <a:t>} is not dependent on frequency. Thus, we can conclude that by setting t_{</a:t>
            </a:r>
            <a:r>
              <a:rPr lang="en-US" altLang="zh-CN" baseline="0" dirty="0" err="1" smtClean="0"/>
              <a:t>l,i</a:t>
            </a:r>
            <a:r>
              <a:rPr lang="en-US" altLang="zh-CN" baseline="0" dirty="0" smtClean="0"/>
              <a:t>} like this, the beam split effect can be mitigated.</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17</a:t>
            </a:fld>
            <a:endParaRPr lang="zh-CN" altLang="en-US"/>
          </a:p>
        </p:txBody>
      </p:sp>
    </p:spTree>
    <p:extLst>
      <p:ext uri="{BB962C8B-B14F-4D97-AF65-F5344CB8AC3E}">
        <p14:creationId xmlns:p14="http://schemas.microsoft.com/office/powerpoint/2010/main" val="2195144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 important question</a:t>
            </a:r>
            <a:r>
              <a:rPr lang="en-US" altLang="zh-CN" baseline="0" dirty="0" smtClean="0"/>
              <a:t> of time-phase precoding is that how many delayers is sufficient. Actually, we have ignored that \beta_{</a:t>
            </a:r>
            <a:r>
              <a:rPr lang="en-US" altLang="zh-CN" baseline="0" dirty="0" err="1" smtClean="0"/>
              <a:t>l,m</a:t>
            </a:r>
            <a:r>
              <a:rPr lang="en-US" altLang="zh-CN" baseline="0" dirty="0" smtClean="0"/>
              <a:t>} has a range restriction as . Thus, </a:t>
            </a:r>
            <a:r>
              <a:rPr lang="en-US" altLang="zh-CN" baseline="0" dirty="0" smtClean="0"/>
              <a:t>to </a:t>
            </a:r>
            <a:r>
              <a:rPr lang="en-US" altLang="zh-CN" baseline="0" dirty="0" smtClean="0"/>
              <a:t>compensate for the beam split effect at all physical directions and all frequencies. We can obtain the lower bound of K, which is decided by antenna number and relative bandwidth. Recall Lemma 2, when K satisfies this restriction, array gain achieved by time-phase precoding is larger than 0.64. This is much better than the traditional structure. It should be emphasized that in narrowband case that f_{m} equals to f_{c}, K can be set as  0, which means the </a:t>
            </a:r>
            <a:r>
              <a:rPr lang="en-US" altLang="zh-CN" baseline="0" dirty="0" smtClean="0"/>
              <a:t>delay-phase precoding degenerates to traditional hybrid precoding structure.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18</a:t>
            </a:fld>
            <a:endParaRPr lang="zh-CN" altLang="en-US"/>
          </a:p>
        </p:txBody>
      </p:sp>
    </p:spTree>
    <p:extLst>
      <p:ext uri="{BB962C8B-B14F-4D97-AF65-F5344CB8AC3E}">
        <p14:creationId xmlns:p14="http://schemas.microsoft.com/office/powerpoint/2010/main" val="288644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based on the beamforming</a:t>
            </a:r>
            <a:r>
              <a:rPr lang="en-US" altLang="zh-CN" baseline="0" dirty="0" smtClean="0"/>
              <a:t> design, we propose a hybrid precoding method for delay-phase precoding structure. Specifically, with known channel and physical directions sorted by path gains, we firstly generate directional beams for each path. Then, based on the analog </a:t>
            </a:r>
            <a:r>
              <a:rPr lang="en-US" altLang="zh-CN" baseline="0" dirty="0" err="1" smtClean="0"/>
              <a:t>beamformer</a:t>
            </a:r>
            <a:r>
              <a:rPr lang="en-US" altLang="zh-CN" baseline="0" dirty="0" smtClean="0"/>
              <a:t>, for each subcarrier, the SVD digital precoding is carried out. </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19</a:t>
            </a:fld>
            <a:endParaRPr lang="zh-CN" altLang="en-US"/>
          </a:p>
        </p:txBody>
      </p:sp>
    </p:spTree>
    <p:extLst>
      <p:ext uri="{BB962C8B-B14F-4D97-AF65-F5344CB8AC3E}">
        <p14:creationId xmlns:p14="http://schemas.microsoft.com/office/powerpoint/2010/main" val="104382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My</a:t>
            </a:r>
            <a:r>
              <a:rPr lang="en-US" altLang="zh-CN" baseline="0" dirty="0" smtClean="0"/>
              <a:t> speech includes five parts: background, beam split, time-phase precoding, simulation results, and conclusions. At first, let me introduce the background. </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a:t>
            </a:fld>
            <a:endParaRPr lang="zh-CN" altLang="en-US"/>
          </a:p>
        </p:txBody>
      </p:sp>
    </p:spTree>
    <p:extLst>
      <p:ext uri="{BB962C8B-B14F-4D97-AF65-F5344CB8AC3E}">
        <p14:creationId xmlns:p14="http://schemas.microsoft.com/office/powerpoint/2010/main" val="125915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will show</a:t>
            </a:r>
            <a:r>
              <a:rPr lang="en-US" altLang="zh-CN" baseline="0" dirty="0" smtClean="0"/>
              <a:t> the simulation results.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20</a:t>
            </a:fld>
            <a:endParaRPr lang="zh-CN" altLang="en-US"/>
          </a:p>
        </p:txBody>
      </p:sp>
    </p:spTree>
    <p:extLst>
      <p:ext uri="{BB962C8B-B14F-4D97-AF65-F5344CB8AC3E}">
        <p14:creationId xmlns:p14="http://schemas.microsoft.com/office/powerpoint/2010/main" val="290482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Firstly,</a:t>
            </a:r>
            <a:r>
              <a:rPr lang="en-US" altLang="zh-CN" baseline="0" dirty="0" smtClean="0"/>
              <a:t> the array gain of the beams generated by the delay-phase precoding is shown. From the figure on the left side, we can notice that the beams at f_{1} and f_{M} is aligned with the desired direction \psi_{l}=0.5, this means that the delayers network can compensate for the beam split effect. For the figure on the right side, we can observe that the proposed delay-phase precoding, which is shown in the purple line, can obtain near-optimal array gain over whole bandwidth, which is much better than traditional structure.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21</a:t>
            </a:fld>
            <a:endParaRPr lang="zh-CN" altLang="en-US"/>
          </a:p>
        </p:txBody>
      </p:sp>
    </p:spTree>
    <p:extLst>
      <p:ext uri="{BB962C8B-B14F-4D97-AF65-F5344CB8AC3E}">
        <p14:creationId xmlns:p14="http://schemas.microsoft.com/office/powerpoint/2010/main" val="1420731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provide</a:t>
            </a:r>
            <a:r>
              <a:rPr lang="en-US" altLang="zh-CN" baseline="0" dirty="0" smtClean="0"/>
              <a:t> the achievable-rate performance. We can notice that, compared with traditional hybrid precoding methods such as wide beam based hybrid precoding, spatially sparse precoding, and optimization based hybrid precoding, our proposed delay-phase precoding, which is shown in red </a:t>
            </a:r>
            <a:r>
              <a:rPr lang="en-US" altLang="zh-CN" baseline="0" smtClean="0"/>
              <a:t>line, can </a:t>
            </a:r>
            <a:r>
              <a:rPr lang="en-US" altLang="zh-CN" baseline="0" dirty="0" smtClean="0"/>
              <a:t>achieve better and near-optimal performance.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22</a:t>
            </a:fld>
            <a:endParaRPr lang="zh-CN" altLang="en-US"/>
          </a:p>
        </p:txBody>
      </p:sp>
    </p:spTree>
    <p:extLst>
      <p:ext uri="{BB962C8B-B14F-4D97-AF65-F5344CB8AC3E}">
        <p14:creationId xmlns:p14="http://schemas.microsoft.com/office/powerpoint/2010/main" val="2242485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we</a:t>
            </a:r>
            <a:r>
              <a:rPr lang="en-US" altLang="zh-CN" baseline="0" dirty="0" smtClean="0"/>
              <a:t> will give the conclusion</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23</a:t>
            </a:fld>
            <a:endParaRPr lang="zh-CN" altLang="en-US"/>
          </a:p>
        </p:txBody>
      </p:sp>
    </p:spTree>
    <p:extLst>
      <p:ext uri="{BB962C8B-B14F-4D97-AF65-F5344CB8AC3E}">
        <p14:creationId xmlns:p14="http://schemas.microsoft.com/office/powerpoint/2010/main" val="1386655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first introduce the beam split</a:t>
            </a:r>
            <a:r>
              <a:rPr lang="en-US" altLang="zh-CN" baseline="0" dirty="0" smtClean="0"/>
              <a:t> effect in THz massive MIMO, the beams generated by PSs will split in wideband THz case due to large bandwidth and large antenna number. The main reason is frequency-independent phase shift. To solve the performance loss caused by the beam split effect, we propose a delay-phase precoding structure, which introduces a delayers network to realize frequency-dependent phase shift. Analysis and simulation results show that the proposed delay-phase precoding can achieve near-optimal performance.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24</a:t>
            </a:fld>
            <a:endParaRPr lang="zh-CN" altLang="en-US"/>
          </a:p>
        </p:txBody>
      </p:sp>
    </p:spTree>
    <p:extLst>
      <p:ext uri="{BB962C8B-B14F-4D97-AF65-F5344CB8AC3E}">
        <p14:creationId xmlns:p14="http://schemas.microsoft.com/office/powerpoint/2010/main" val="260486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are the references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25</a:t>
            </a:fld>
            <a:endParaRPr lang="zh-CN" altLang="en-US"/>
          </a:p>
        </p:txBody>
      </p:sp>
    </p:spTree>
    <p:extLst>
      <p:ext uri="{BB962C8B-B14F-4D97-AF65-F5344CB8AC3E}">
        <p14:creationId xmlns:p14="http://schemas.microsoft.com/office/powerpoint/2010/main" val="4110181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 you!</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26</a:t>
            </a:fld>
            <a:endParaRPr lang="zh-CN" altLang="en-US"/>
          </a:p>
        </p:txBody>
      </p:sp>
    </p:spTree>
    <p:extLst>
      <p:ext uri="{BB962C8B-B14F-4D97-AF65-F5344CB8AC3E}">
        <p14:creationId xmlns:p14="http://schemas.microsoft.com/office/powerpoint/2010/main" val="61598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a:t>
            </a:r>
            <a:r>
              <a:rPr lang="en-US" altLang="zh-CN" baseline="0" dirty="0" smtClean="0"/>
              <a:t> </a:t>
            </a:r>
            <a:r>
              <a:rPr lang="en-US" altLang="zh-CN" baseline="0" dirty="0" err="1" smtClean="0"/>
              <a:t>shannon’s</a:t>
            </a:r>
            <a:r>
              <a:rPr lang="en-US" altLang="zh-CN" baseline="0" dirty="0" smtClean="0"/>
              <a:t> theory, we know that expanding bandwidth can increase data  rate. This makes higher band becomes promising. For example, 5G network utilizes millimeter-wave with a bandwidth about 2 Gigahertz. For the future 6G network, to reach a further capacity improvement, terahertz band, which can provide tens of Gigahertz bandwidth, has drown a lot of attention. For an instance, the </a:t>
            </a:r>
            <a:r>
              <a:rPr lang="en-US" altLang="zh-CN" sz="1200" b="0" i="0" kern="1200" dirty="0" smtClean="0">
                <a:solidFill>
                  <a:schemeClr val="tx1"/>
                </a:solidFill>
                <a:effectLst/>
                <a:latin typeface="+mn-lt"/>
                <a:ea typeface="+mn-ea"/>
                <a:cs typeface="+mn-cs"/>
              </a:rPr>
              <a:t>European Union has started their</a:t>
            </a:r>
            <a:r>
              <a:rPr lang="en-US" altLang="zh-CN" sz="1200" b="0" i="0" kern="1200" baseline="0" dirty="0" smtClean="0">
                <a:solidFill>
                  <a:schemeClr val="tx1"/>
                </a:solidFill>
                <a:effectLst/>
                <a:latin typeface="+mn-lt"/>
                <a:ea typeface="+mn-ea"/>
                <a:cs typeface="+mn-cs"/>
              </a:rPr>
              <a:t> 6G project on THz frequencies with a bandwidth of 20 Gigahertz. </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3</a:t>
            </a:fld>
            <a:endParaRPr lang="zh-CN" altLang="en-US"/>
          </a:p>
        </p:txBody>
      </p:sp>
    </p:spTree>
    <p:extLst>
      <p:ext uri="{BB962C8B-B14F-4D97-AF65-F5344CB8AC3E}">
        <p14:creationId xmlns:p14="http://schemas.microsoft.com/office/powerpoint/2010/main" val="363605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While, the THz signal suffers from severe attenuation, which makes THz communication limited by small coverage. To solve this problem, massive MIMO can be utilized to expand coverage by </a:t>
            </a:r>
            <a:r>
              <a:rPr lang="en-US" altLang="zh-CN" baseline="0" dirty="0" smtClean="0"/>
              <a:t>generating directional </a:t>
            </a:r>
            <a:r>
              <a:rPr lang="en-US" altLang="zh-CN" baseline="0" dirty="0" smtClean="0"/>
              <a:t>narrow beams. Thus, THz massive MIMO may be one of the key techniques in future 6G communication.</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4</a:t>
            </a:fld>
            <a:endParaRPr lang="zh-CN" altLang="en-US"/>
          </a:p>
        </p:txBody>
      </p:sp>
    </p:spTree>
    <p:extLst>
      <p:ext uri="{BB962C8B-B14F-4D97-AF65-F5344CB8AC3E}">
        <p14:creationId xmlns:p14="http://schemas.microsoft.com/office/powerpoint/2010/main" val="325871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a:t>
            </a:r>
            <a:r>
              <a:rPr lang="en-US" altLang="zh-CN" baseline="0" dirty="0" smtClean="0"/>
              <a:t> reduce the </a:t>
            </a:r>
            <a:r>
              <a:rPr lang="en-US" altLang="zh-CN" baseline="0" dirty="0" smtClean="0"/>
              <a:t>huge </a:t>
            </a:r>
            <a:r>
              <a:rPr lang="en-US" altLang="zh-CN" baseline="0" dirty="0" smtClean="0"/>
              <a:t>power consumption, hybrid precoding which reduces the number of RF chains is considered to be exploited in THz massive MIMO. However, since the phase-shifters in analog </a:t>
            </a:r>
            <a:r>
              <a:rPr lang="en-US" altLang="zh-CN" baseline="0" dirty="0" err="1" smtClean="0"/>
              <a:t>beamformer</a:t>
            </a:r>
            <a:r>
              <a:rPr lang="en-US" altLang="zh-CN" baseline="0" dirty="0" smtClean="0"/>
              <a:t> is frequency-independent, the beams generated by these PSs will disperse to different direction at different </a:t>
            </a:r>
            <a:r>
              <a:rPr lang="en-US" altLang="zh-CN" baseline="0" dirty="0" smtClean="0"/>
              <a:t>frequencies. </a:t>
            </a:r>
            <a:r>
              <a:rPr lang="en-US" altLang="zh-CN" baseline="0" dirty="0" smtClean="0"/>
              <a:t>Due to the large bandwidth and large antenna number, in </a:t>
            </a:r>
            <a:r>
              <a:rPr lang="en-US" altLang="zh-CN" baseline="0" dirty="0" smtClean="0"/>
              <a:t>THz </a:t>
            </a:r>
            <a:r>
              <a:rPr lang="en-US" altLang="zh-CN" baseline="0" dirty="0" smtClean="0"/>
              <a:t>massive MIMO, these beams at different frequencies will be totally separated, which may cause serious performance loss since the user may not be covered at most frequencies. We call this effect as beam split effect, which is a bottleneck problem in THz massive MIMO.</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5</a:t>
            </a:fld>
            <a:endParaRPr lang="zh-CN" altLang="en-US"/>
          </a:p>
        </p:txBody>
      </p:sp>
    </p:spTree>
    <p:extLst>
      <p:ext uri="{BB962C8B-B14F-4D97-AF65-F5344CB8AC3E}">
        <p14:creationId xmlns:p14="http://schemas.microsoft.com/office/powerpoint/2010/main" val="60726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I</a:t>
            </a:r>
            <a:r>
              <a:rPr lang="en-US" altLang="zh-CN" baseline="0" dirty="0" smtClean="0"/>
              <a:t> will introduce the beam split effect and the corresponding performance loss in detail.</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6</a:t>
            </a:fld>
            <a:endParaRPr lang="zh-CN" altLang="en-US"/>
          </a:p>
        </p:txBody>
      </p:sp>
    </p:spTree>
    <p:extLst>
      <p:ext uri="{BB962C8B-B14F-4D97-AF65-F5344CB8AC3E}">
        <p14:creationId xmlns:p14="http://schemas.microsoft.com/office/powerpoint/2010/main" val="330982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Firstly, we introduce</a:t>
            </a:r>
            <a:r>
              <a:rPr lang="en-US" altLang="zh-CN" baseline="0" dirty="0" smtClean="0"/>
              <a:t> the system model. We consider a wideband THz massive MIMO systems. The BS equips N_{t} antenna serving a N_{r} antenna user. Then, considering the OFDM modulation and hybrid precoding structure at the BS, as shown in the picture, the received signals at the user at the m-</a:t>
            </a:r>
            <a:r>
              <a:rPr lang="en-US" altLang="zh-CN" baseline="0" dirty="0" err="1" smtClean="0"/>
              <a:t>th</a:t>
            </a:r>
            <a:r>
              <a:rPr lang="en-US" altLang="zh-CN" baseline="0" dirty="0" smtClean="0"/>
              <a:t> subcarrier y_{m} can be denoted as the equation, where matrix A is analog </a:t>
            </a:r>
            <a:r>
              <a:rPr lang="en-US" altLang="zh-CN" baseline="0" dirty="0" err="1" smtClean="0"/>
              <a:t>beamformer</a:t>
            </a:r>
            <a:r>
              <a:rPr lang="en-US" altLang="zh-CN" baseline="0" dirty="0" smtClean="0"/>
              <a:t>, which is </a:t>
            </a:r>
            <a:r>
              <a:rPr lang="en-US" altLang="zh-CN" baseline="0" dirty="0" smtClean="0"/>
              <a:t>usually realized </a:t>
            </a:r>
            <a:r>
              <a:rPr lang="en-US" altLang="zh-CN" baseline="0" dirty="0" smtClean="0"/>
              <a:t>by analog PSs, each of elements of A has constant amplitude and are frequency-independent, matrix D_{m} is the digital </a:t>
            </a:r>
            <a:r>
              <a:rPr lang="en-US" altLang="zh-CN" baseline="0" dirty="0" err="1" smtClean="0"/>
              <a:t>precoder</a:t>
            </a:r>
            <a:r>
              <a:rPr lang="en-US" altLang="zh-CN" baseline="0" dirty="0" smtClean="0"/>
              <a:t> at the m-</a:t>
            </a:r>
            <a:r>
              <a:rPr lang="en-US" altLang="zh-CN" baseline="0" dirty="0" err="1" smtClean="0"/>
              <a:t>th</a:t>
            </a:r>
            <a:r>
              <a:rPr lang="en-US" altLang="zh-CN" baseline="0" dirty="0" smtClean="0"/>
              <a:t> subcarrier, H_{m} is the channel at the m-</a:t>
            </a:r>
            <a:r>
              <a:rPr lang="en-US" altLang="zh-CN" baseline="0" dirty="0" err="1" smtClean="0"/>
              <a:t>th</a:t>
            </a:r>
            <a:r>
              <a:rPr lang="en-US" altLang="zh-CN" baseline="0" dirty="0" smtClean="0"/>
              <a:t> subcarrier. Denote the central frequency as f_{c}, the number of subcarriers is M and the system bandwidth is f, then the frequency of the m-</a:t>
            </a:r>
            <a:r>
              <a:rPr lang="en-US" altLang="zh-CN" baseline="0" dirty="0" err="1" smtClean="0"/>
              <a:t>th</a:t>
            </a:r>
            <a:r>
              <a:rPr lang="en-US" altLang="zh-CN" baseline="0" dirty="0" smtClean="0"/>
              <a:t> subcarrier can be denoted as the equation in the middle.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7</a:t>
            </a:fld>
            <a:endParaRPr lang="zh-CN" altLang="en-US"/>
          </a:p>
        </p:txBody>
      </p:sp>
    </p:spTree>
    <p:extLst>
      <p:ext uri="{BB962C8B-B14F-4D97-AF65-F5344CB8AC3E}">
        <p14:creationId xmlns:p14="http://schemas.microsoft.com/office/powerpoint/2010/main" val="225106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a:t>
            </a:r>
            <a:r>
              <a:rPr lang="en-US" altLang="zh-CN" baseline="0" dirty="0" smtClean="0"/>
              <a:t> the channel, we utilize the widely used ray-based channel model, where H_{m} is a combination of multiple paths, vector a_{t} and a_{r} are steering vectors at the BS side and the user side. Specifically, for the m-</a:t>
            </a:r>
            <a:r>
              <a:rPr lang="en-US" altLang="zh-CN" baseline="0" dirty="0" err="1" smtClean="0"/>
              <a:t>th</a:t>
            </a:r>
            <a:r>
              <a:rPr lang="en-US" altLang="zh-CN" baseline="0" dirty="0" smtClean="0"/>
              <a:t> subcarrier, the spatial direction of the l-</a:t>
            </a:r>
            <a:r>
              <a:rPr lang="en-US" altLang="zh-CN" baseline="0" dirty="0" err="1" smtClean="0"/>
              <a:t>th</a:t>
            </a:r>
            <a:r>
              <a:rPr lang="en-US" altLang="zh-CN" baseline="0" dirty="0" smtClean="0"/>
              <a:t> path \theta_{</a:t>
            </a:r>
            <a:r>
              <a:rPr lang="en-US" altLang="zh-CN" baseline="0" dirty="0" err="1" smtClean="0"/>
              <a:t>l,m</a:t>
            </a:r>
            <a:r>
              <a:rPr lang="en-US" altLang="zh-CN" baseline="0" dirty="0" smtClean="0"/>
              <a:t>} can be denoted as this equation, where \bar{\theta_{l}} denotes the physical direction, d is the antenna spacing. Generally, the antenna spacing d is set based on central frequency as half wave length. For </a:t>
            </a:r>
            <a:r>
              <a:rPr lang="en-US" altLang="zh-CN" baseline="0" dirty="0" smtClean="0"/>
              <a:t>simplification</a:t>
            </a:r>
            <a:r>
              <a:rPr lang="en-US" altLang="zh-CN" baseline="0" dirty="0" smtClean="0"/>
              <a:t>, we utilize psi_{l} located between -1 and </a:t>
            </a:r>
            <a:r>
              <a:rPr lang="en-US" altLang="zh-CN" baseline="0" dirty="0" smtClean="0"/>
              <a:t>1 to </a:t>
            </a:r>
            <a:r>
              <a:rPr lang="en-US" altLang="zh-CN" baseline="0" dirty="0" smtClean="0"/>
              <a:t>denote the physical </a:t>
            </a:r>
            <a:r>
              <a:rPr lang="en-US" altLang="zh-CN" baseline="0" dirty="0" smtClean="0"/>
              <a:t>direction in the remained slides.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8</a:t>
            </a:fld>
            <a:endParaRPr lang="zh-CN" altLang="en-US"/>
          </a:p>
        </p:txBody>
      </p:sp>
    </p:spTree>
    <p:extLst>
      <p:ext uri="{BB962C8B-B14F-4D97-AF65-F5344CB8AC3E}">
        <p14:creationId xmlns:p14="http://schemas.microsoft.com/office/powerpoint/2010/main" val="1537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traditional hybrid</a:t>
            </a:r>
            <a:r>
              <a:rPr lang="en-US" altLang="zh-CN" baseline="0" dirty="0" smtClean="0"/>
              <a:t> precoding, analog </a:t>
            </a:r>
            <a:r>
              <a:rPr lang="en-US" altLang="zh-CN" baseline="0" dirty="0" err="1" smtClean="0"/>
              <a:t>beamformer</a:t>
            </a:r>
            <a:r>
              <a:rPr lang="en-US" altLang="zh-CN" baseline="0" dirty="0" smtClean="0"/>
              <a:t> usually generates beams towards the channel physical directions to capture the spatial gain of massive MIMO channel. Without losing generality, we consider the l-</a:t>
            </a:r>
            <a:r>
              <a:rPr lang="en-US" altLang="zh-CN" baseline="0" dirty="0" err="1" smtClean="0"/>
              <a:t>th</a:t>
            </a:r>
            <a:r>
              <a:rPr lang="en-US" altLang="zh-CN" baseline="0" dirty="0" smtClean="0"/>
              <a:t> column of analog </a:t>
            </a:r>
            <a:r>
              <a:rPr lang="en-US" altLang="zh-CN" baseline="0" dirty="0" err="1" smtClean="0"/>
              <a:t>beamformer</a:t>
            </a:r>
            <a:r>
              <a:rPr lang="en-US" altLang="zh-CN" baseline="0" dirty="0" smtClean="0"/>
              <a:t> A, f_{l}, which is utilized to generate a beam towards psi_{l}. Then, f_{l} can de denoted as follow, which is equal to the steering </a:t>
            </a:r>
            <a:r>
              <a:rPr lang="en-US" altLang="zh-CN" baseline="0" dirty="0" smtClean="0"/>
              <a:t>vector on \psi_{l}. </a:t>
            </a:r>
            <a:r>
              <a:rPr lang="en-US" altLang="zh-CN" baseline="0" dirty="0" smtClean="0"/>
              <a:t>Denote the array gain of f_{l}  on the physical direction psi_{l} at central frequency </a:t>
            </a:r>
            <a:r>
              <a:rPr lang="en-US" altLang="zh-CN" baseline="0" dirty="0" err="1" smtClean="0"/>
              <a:t>f_c</a:t>
            </a:r>
            <a:r>
              <a:rPr lang="en-US" altLang="zh-CN" baseline="0" dirty="0" smtClean="0"/>
              <a:t> as a function \eta. We can notice that the f_{l} can achieve the largest array  gain 1 on \psi_{l} at the frequency f_{c}. However, for the m-</a:t>
            </a:r>
            <a:r>
              <a:rPr lang="en-US" altLang="zh-CN" baseline="0" dirty="0" err="1" smtClean="0"/>
              <a:t>th</a:t>
            </a:r>
            <a:r>
              <a:rPr lang="en-US" altLang="zh-CN" baseline="0" dirty="0" smtClean="0"/>
              <a:t> subcarrier, the optimal array gain cannot be achieved. Specifically, the array gain of f_{l} on physical direction \psi at f_{m} can be represented as follow, where \xi_{m} is the relative </a:t>
            </a:r>
            <a:r>
              <a:rPr lang="en-US" altLang="zh-CN" baseline="0" dirty="0" smtClean="0"/>
              <a:t>frequency. </a:t>
            </a:r>
            <a:r>
              <a:rPr lang="en-US" altLang="zh-CN" baseline="0" dirty="0" smtClean="0"/>
              <a:t>We can observe that the array gain may be affected by the subcarrier frequency. The following lemma will give a specific illustration.</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9</a:t>
            </a:fld>
            <a:endParaRPr lang="zh-CN" altLang="en-US"/>
          </a:p>
        </p:txBody>
      </p:sp>
    </p:spTree>
    <p:extLst>
      <p:ext uri="{BB962C8B-B14F-4D97-AF65-F5344CB8AC3E}">
        <p14:creationId xmlns:p14="http://schemas.microsoft.com/office/powerpoint/2010/main" val="171032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Slide Number Placeholder 5"/>
          <p:cNvSpPr txBox="1">
            <a:spLocks/>
          </p:cNvSpPr>
          <p:nvPr userDrawn="1"/>
        </p:nvSpPr>
        <p:spPr>
          <a:xfrm>
            <a:off x="6836890" y="6534065"/>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DE7D9A-89BB-4DB9-9326-D0DFA222EC87}" type="slidenum">
              <a:rPr lang="zh-CN" altLang="en-US" sz="1400" b="1" kern="1200" smtClean="0">
                <a:solidFill>
                  <a:schemeClr val="tx2"/>
                </a:solidFill>
                <a:latin typeface="Times New Roman" panose="02020603050405020304" pitchFamily="18" charset="0"/>
                <a:ea typeface="+mn-ea"/>
                <a:cs typeface="Times New Roman" panose="02020603050405020304" pitchFamily="18" charset="0"/>
              </a:rPr>
              <a:pPr/>
              <a:t>‹#›</a:t>
            </a:fld>
            <a:r>
              <a:rPr lang="en-US" altLang="zh-CN" sz="1400" b="1" kern="1200" dirty="0" smtClean="0">
                <a:solidFill>
                  <a:schemeClr val="tx2"/>
                </a:solidFill>
                <a:latin typeface="Times New Roman" panose="02020603050405020304" pitchFamily="18" charset="0"/>
                <a:ea typeface="+mn-ea"/>
                <a:cs typeface="Times New Roman" panose="02020603050405020304" pitchFamily="18" charset="0"/>
              </a:rPr>
              <a:t>/</a:t>
            </a:r>
            <a:r>
              <a:rPr lang="en-US" altLang="zh-CN" sz="1400" b="1" kern="1200" dirty="0" smtClean="0">
                <a:solidFill>
                  <a:schemeClr val="tx2"/>
                </a:solidFill>
                <a:latin typeface="Times New Roman" panose="02020603050405020304" pitchFamily="18" charset="0"/>
                <a:ea typeface="+mn-ea"/>
                <a:cs typeface="Times New Roman" panose="02020603050405020304" pitchFamily="18" charset="0"/>
              </a:rPr>
              <a:t>26</a:t>
            </a:r>
            <a:endParaRPr lang="zh-CN" altLang="en-US" sz="1400" b="1" kern="1200" dirty="0">
              <a:solidFill>
                <a:schemeClr val="tx2"/>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24054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323494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86894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330734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400063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45482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238743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185177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269181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108601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C4A971A-145F-42E1-A310-72D9C87E5DB7}" type="datetimeFigureOut">
              <a:rPr lang="zh-CN" altLang="en-US" smtClean="0"/>
              <a:t>2019/12/12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273802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A971A-145F-42E1-A310-72D9C87E5DB7}" type="datetimeFigureOut">
              <a:rPr lang="zh-CN" altLang="en-US" smtClean="0"/>
              <a:t>2019/12/12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extLst>
      <p:ext uri="{BB962C8B-B14F-4D97-AF65-F5344CB8AC3E}">
        <p14:creationId xmlns:p14="http://schemas.microsoft.com/office/powerpoint/2010/main" val="2008410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39.wmf"/><Relationship Id="rId18" Type="http://schemas.openxmlformats.org/officeDocument/2006/relationships/image" Target="../media/image40.wmf"/><Relationship Id="rId26" Type="http://schemas.openxmlformats.org/officeDocument/2006/relationships/image" Target="../media/image44.wmf"/><Relationship Id="rId3" Type="http://schemas.openxmlformats.org/officeDocument/2006/relationships/notesSlide" Target="../notesSlides/notesSlide10.xml"/><Relationship Id="rId21" Type="http://schemas.openxmlformats.org/officeDocument/2006/relationships/oleObject" Target="../embeddings/oleObject35.bin"/><Relationship Id="rId34" Type="http://schemas.openxmlformats.org/officeDocument/2006/relationships/oleObject" Target="../embeddings/oleObject41.bin"/><Relationship Id="rId7" Type="http://schemas.openxmlformats.org/officeDocument/2006/relationships/image" Target="../media/image37.wmf"/><Relationship Id="rId12" Type="http://schemas.openxmlformats.org/officeDocument/2006/relationships/oleObject" Target="../embeddings/oleObject29.bin"/><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image" Target="../media/image47.wmf"/><Relationship Id="rId2" Type="http://schemas.openxmlformats.org/officeDocument/2006/relationships/slideLayout" Target="../slideLayouts/slideLayout1.xml"/><Relationship Id="rId16" Type="http://schemas.openxmlformats.org/officeDocument/2006/relationships/oleObject" Target="../embeddings/oleObject32.bin"/><Relationship Id="rId20" Type="http://schemas.openxmlformats.org/officeDocument/2006/relationships/image" Target="../media/image41.wmf"/><Relationship Id="rId29" Type="http://schemas.openxmlformats.org/officeDocument/2006/relationships/image" Target="../media/image45.wmf"/><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38.wmf"/><Relationship Id="rId24" Type="http://schemas.openxmlformats.org/officeDocument/2006/relationships/image" Target="../media/image43.wmf"/><Relationship Id="rId32" Type="http://schemas.openxmlformats.org/officeDocument/2006/relationships/oleObject" Target="../embeddings/oleObject40.bin"/><Relationship Id="rId5" Type="http://schemas.openxmlformats.org/officeDocument/2006/relationships/image" Target="../media/image29.wmf"/><Relationship Id="rId15" Type="http://schemas.openxmlformats.org/officeDocument/2006/relationships/oleObject" Target="../embeddings/oleObject31.bin"/><Relationship Id="rId23" Type="http://schemas.openxmlformats.org/officeDocument/2006/relationships/oleObject" Target="../embeddings/oleObject36.bin"/><Relationship Id="rId28" Type="http://schemas.openxmlformats.org/officeDocument/2006/relationships/oleObject" Target="../embeddings/oleObject38.bin"/><Relationship Id="rId10" Type="http://schemas.openxmlformats.org/officeDocument/2006/relationships/oleObject" Target="../embeddings/oleObject28.bin"/><Relationship Id="rId19" Type="http://schemas.openxmlformats.org/officeDocument/2006/relationships/oleObject" Target="../embeddings/oleObject34.bin"/><Relationship Id="rId31" Type="http://schemas.openxmlformats.org/officeDocument/2006/relationships/image" Target="../media/image46.wmf"/><Relationship Id="rId4" Type="http://schemas.openxmlformats.org/officeDocument/2006/relationships/oleObject" Target="../embeddings/oleObject25.bin"/><Relationship Id="rId9" Type="http://schemas.openxmlformats.org/officeDocument/2006/relationships/image" Target="../media/image28.wmf"/><Relationship Id="rId14" Type="http://schemas.openxmlformats.org/officeDocument/2006/relationships/oleObject" Target="../embeddings/oleObject30.bin"/><Relationship Id="rId22" Type="http://schemas.openxmlformats.org/officeDocument/2006/relationships/image" Target="../media/image42.wmf"/><Relationship Id="rId27" Type="http://schemas.openxmlformats.org/officeDocument/2006/relationships/image" Target="../media/image49.png"/><Relationship Id="rId30" Type="http://schemas.openxmlformats.org/officeDocument/2006/relationships/oleObject" Target="../embeddings/oleObject39.bin"/><Relationship Id="rId35" Type="http://schemas.openxmlformats.org/officeDocument/2006/relationships/image" Target="../media/image48.wmf"/><Relationship Id="rId8" Type="http://schemas.openxmlformats.org/officeDocument/2006/relationships/oleObject" Target="../embeddings/oleObject27.bin"/></Relationships>
</file>

<file path=ppt/slides/_rels/slide1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11.xml"/><Relationship Id="rId7" Type="http://schemas.openxmlformats.org/officeDocument/2006/relationships/oleObject" Target="../embeddings/oleObject42.bin"/><Relationship Id="rId12" Type="http://schemas.openxmlformats.org/officeDocument/2006/relationships/image" Target="../media/image52.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55.emf"/><Relationship Id="rId11" Type="http://schemas.openxmlformats.org/officeDocument/2006/relationships/oleObject" Target="../embeddings/oleObject44.bin"/><Relationship Id="rId5" Type="http://schemas.openxmlformats.org/officeDocument/2006/relationships/image" Target="../media/image54.emf"/><Relationship Id="rId10" Type="http://schemas.openxmlformats.org/officeDocument/2006/relationships/image" Target="../media/image51.wmf"/><Relationship Id="rId4" Type="http://schemas.openxmlformats.org/officeDocument/2006/relationships/image" Target="../media/image53.emf"/><Relationship Id="rId9"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3.wmf"/><Relationship Id="rId18" Type="http://schemas.openxmlformats.org/officeDocument/2006/relationships/oleObject" Target="../embeddings/oleObject52.bin"/><Relationship Id="rId3" Type="http://schemas.openxmlformats.org/officeDocument/2006/relationships/notesSlide" Target="../notesSlides/notesSlide15.xml"/><Relationship Id="rId7" Type="http://schemas.openxmlformats.org/officeDocument/2006/relationships/image" Target="../media/image60.wmf"/><Relationship Id="rId12" Type="http://schemas.openxmlformats.org/officeDocument/2006/relationships/oleObject" Target="../embeddings/oleObject49.bin"/><Relationship Id="rId17" Type="http://schemas.openxmlformats.org/officeDocument/2006/relationships/image" Target="../media/image65.wmf"/><Relationship Id="rId2" Type="http://schemas.openxmlformats.org/officeDocument/2006/relationships/slideLayout" Target="../slideLayouts/slideLayout1.xml"/><Relationship Id="rId16"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6.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48.bin"/><Relationship Id="rId19" Type="http://schemas.openxmlformats.org/officeDocument/2006/relationships/image" Target="../media/image66.wmf"/><Relationship Id="rId4" Type="http://schemas.openxmlformats.org/officeDocument/2006/relationships/oleObject" Target="../embeddings/oleObject45.bin"/><Relationship Id="rId9" Type="http://schemas.openxmlformats.org/officeDocument/2006/relationships/image" Target="../media/image61.wmf"/><Relationship Id="rId14"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oleObject" Target="../embeddings/oleObject57.bin"/><Relationship Id="rId18" Type="http://schemas.openxmlformats.org/officeDocument/2006/relationships/image" Target="../media/image73.wmf"/><Relationship Id="rId26" Type="http://schemas.openxmlformats.org/officeDocument/2006/relationships/image" Target="../media/image77.wmf"/><Relationship Id="rId3" Type="http://schemas.openxmlformats.org/officeDocument/2006/relationships/notesSlide" Target="../notesSlides/notesSlide16.xml"/><Relationship Id="rId21" Type="http://schemas.openxmlformats.org/officeDocument/2006/relationships/oleObject" Target="../embeddings/oleObject61.bin"/><Relationship Id="rId7" Type="http://schemas.openxmlformats.org/officeDocument/2006/relationships/image" Target="../media/image68.wmf"/><Relationship Id="rId12" Type="http://schemas.openxmlformats.org/officeDocument/2006/relationships/image" Target="../media/image81.emf"/><Relationship Id="rId17" Type="http://schemas.openxmlformats.org/officeDocument/2006/relationships/oleObject" Target="../embeddings/oleObject59.bin"/><Relationship Id="rId25" Type="http://schemas.openxmlformats.org/officeDocument/2006/relationships/oleObject" Target="../embeddings/oleObject63.bin"/><Relationship Id="rId2" Type="http://schemas.openxmlformats.org/officeDocument/2006/relationships/slideLayout" Target="../slideLayouts/slideLayout1.xml"/><Relationship Id="rId16" Type="http://schemas.openxmlformats.org/officeDocument/2006/relationships/image" Target="../media/image72.wmf"/><Relationship Id="rId20" Type="http://schemas.openxmlformats.org/officeDocument/2006/relationships/image" Target="../media/image74.wmf"/><Relationship Id="rId29" Type="http://schemas.openxmlformats.org/officeDocument/2006/relationships/oleObject" Target="../embeddings/oleObject65.bin"/><Relationship Id="rId1" Type="http://schemas.openxmlformats.org/officeDocument/2006/relationships/vmlDrawing" Target="../drawings/vmlDrawing8.vml"/><Relationship Id="rId6" Type="http://schemas.openxmlformats.org/officeDocument/2006/relationships/oleObject" Target="../embeddings/oleObject54.bin"/><Relationship Id="rId11" Type="http://schemas.openxmlformats.org/officeDocument/2006/relationships/image" Target="../media/image70.wmf"/><Relationship Id="rId24" Type="http://schemas.openxmlformats.org/officeDocument/2006/relationships/image" Target="../media/image76.wmf"/><Relationship Id="rId32" Type="http://schemas.openxmlformats.org/officeDocument/2006/relationships/image" Target="../media/image80.wmf"/><Relationship Id="rId5" Type="http://schemas.openxmlformats.org/officeDocument/2006/relationships/image" Target="../media/image67.wmf"/><Relationship Id="rId15" Type="http://schemas.openxmlformats.org/officeDocument/2006/relationships/oleObject" Target="../embeddings/oleObject58.bin"/><Relationship Id="rId23" Type="http://schemas.openxmlformats.org/officeDocument/2006/relationships/oleObject" Target="../embeddings/oleObject62.bin"/><Relationship Id="rId28" Type="http://schemas.openxmlformats.org/officeDocument/2006/relationships/image" Target="../media/image78.wmf"/><Relationship Id="rId10" Type="http://schemas.openxmlformats.org/officeDocument/2006/relationships/oleObject" Target="../embeddings/oleObject56.bin"/><Relationship Id="rId19" Type="http://schemas.openxmlformats.org/officeDocument/2006/relationships/oleObject" Target="../embeddings/oleObject60.bin"/><Relationship Id="rId31" Type="http://schemas.openxmlformats.org/officeDocument/2006/relationships/oleObject" Target="../embeddings/oleObject66.bin"/><Relationship Id="rId4" Type="http://schemas.openxmlformats.org/officeDocument/2006/relationships/oleObject" Target="../embeddings/oleObject53.bin"/><Relationship Id="rId9" Type="http://schemas.openxmlformats.org/officeDocument/2006/relationships/image" Target="../media/image69.wmf"/><Relationship Id="rId14" Type="http://schemas.openxmlformats.org/officeDocument/2006/relationships/image" Target="../media/image71.wmf"/><Relationship Id="rId22" Type="http://schemas.openxmlformats.org/officeDocument/2006/relationships/image" Target="../media/image75.wmf"/><Relationship Id="rId27" Type="http://schemas.openxmlformats.org/officeDocument/2006/relationships/oleObject" Target="../embeddings/oleObject64.bin"/><Relationship Id="rId30" Type="http://schemas.openxmlformats.org/officeDocument/2006/relationships/image" Target="../media/image7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85.wmf"/><Relationship Id="rId18" Type="http://schemas.openxmlformats.org/officeDocument/2006/relationships/oleObject" Target="../embeddings/oleObject74.bin"/><Relationship Id="rId26" Type="http://schemas.openxmlformats.org/officeDocument/2006/relationships/image" Target="../media/image91.png"/><Relationship Id="rId3" Type="http://schemas.openxmlformats.org/officeDocument/2006/relationships/notesSlide" Target="../notesSlides/notesSlide17.xml"/><Relationship Id="rId21" Type="http://schemas.openxmlformats.org/officeDocument/2006/relationships/image" Target="../media/image88.wmf"/><Relationship Id="rId7" Type="http://schemas.openxmlformats.org/officeDocument/2006/relationships/image" Target="../media/image72.wmf"/><Relationship Id="rId12" Type="http://schemas.openxmlformats.org/officeDocument/2006/relationships/oleObject" Target="../embeddings/oleObject71.bin"/><Relationship Id="rId17" Type="http://schemas.openxmlformats.org/officeDocument/2006/relationships/image" Target="../media/image86.wmf"/><Relationship Id="rId25" Type="http://schemas.openxmlformats.org/officeDocument/2006/relationships/image" Target="../media/image90.wmf"/><Relationship Id="rId2" Type="http://schemas.openxmlformats.org/officeDocument/2006/relationships/slideLayout" Target="../slideLayouts/slideLayout1.xml"/><Relationship Id="rId16" Type="http://schemas.openxmlformats.org/officeDocument/2006/relationships/oleObject" Target="../embeddings/oleObject73.bin"/><Relationship Id="rId20" Type="http://schemas.openxmlformats.org/officeDocument/2006/relationships/oleObject" Target="../embeddings/oleObject75.bin"/><Relationship Id="rId1" Type="http://schemas.openxmlformats.org/officeDocument/2006/relationships/vmlDrawing" Target="../drawings/vmlDrawing9.vml"/><Relationship Id="rId6" Type="http://schemas.openxmlformats.org/officeDocument/2006/relationships/oleObject" Target="../embeddings/oleObject68.bin"/><Relationship Id="rId11" Type="http://schemas.openxmlformats.org/officeDocument/2006/relationships/image" Target="../media/image84.wmf"/><Relationship Id="rId24" Type="http://schemas.openxmlformats.org/officeDocument/2006/relationships/oleObject" Target="../embeddings/oleObject77.bin"/><Relationship Id="rId5" Type="http://schemas.openxmlformats.org/officeDocument/2006/relationships/image" Target="../media/image82.wmf"/><Relationship Id="rId15" Type="http://schemas.openxmlformats.org/officeDocument/2006/relationships/image" Target="../media/image14.wmf"/><Relationship Id="rId23" Type="http://schemas.openxmlformats.org/officeDocument/2006/relationships/image" Target="../media/image89.wmf"/><Relationship Id="rId10" Type="http://schemas.openxmlformats.org/officeDocument/2006/relationships/oleObject" Target="../embeddings/oleObject70.bin"/><Relationship Id="rId19" Type="http://schemas.openxmlformats.org/officeDocument/2006/relationships/image" Target="../media/image87.wmf"/><Relationship Id="rId4" Type="http://schemas.openxmlformats.org/officeDocument/2006/relationships/oleObject" Target="../embeddings/oleObject67.bin"/><Relationship Id="rId9" Type="http://schemas.openxmlformats.org/officeDocument/2006/relationships/image" Target="../media/image83.wmf"/><Relationship Id="rId14" Type="http://schemas.openxmlformats.org/officeDocument/2006/relationships/oleObject" Target="../embeddings/oleObject72.bin"/><Relationship Id="rId22" Type="http://schemas.openxmlformats.org/officeDocument/2006/relationships/oleObject" Target="../embeddings/oleObject7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96.wmf"/><Relationship Id="rId18" Type="http://schemas.openxmlformats.org/officeDocument/2006/relationships/oleObject" Target="../embeddings/oleObject85.bin"/><Relationship Id="rId3" Type="http://schemas.openxmlformats.org/officeDocument/2006/relationships/notesSlide" Target="../notesSlides/notesSlide18.xml"/><Relationship Id="rId7" Type="http://schemas.openxmlformats.org/officeDocument/2006/relationships/image" Target="../media/image93.wmf"/><Relationship Id="rId12" Type="http://schemas.openxmlformats.org/officeDocument/2006/relationships/oleObject" Target="../embeddings/oleObject82.bin"/><Relationship Id="rId17" Type="http://schemas.openxmlformats.org/officeDocument/2006/relationships/image" Target="../media/image97.wmf"/><Relationship Id="rId2" Type="http://schemas.openxmlformats.org/officeDocument/2006/relationships/slideLayout" Target="../slideLayouts/slideLayout1.xml"/><Relationship Id="rId16" Type="http://schemas.openxmlformats.org/officeDocument/2006/relationships/oleObject" Target="../embeddings/oleObject84.bin"/><Relationship Id="rId1" Type="http://schemas.openxmlformats.org/officeDocument/2006/relationships/vmlDrawing" Target="../drawings/vmlDrawing10.vml"/><Relationship Id="rId6" Type="http://schemas.openxmlformats.org/officeDocument/2006/relationships/oleObject" Target="../embeddings/oleObject79.bin"/><Relationship Id="rId11" Type="http://schemas.openxmlformats.org/officeDocument/2006/relationships/image" Target="../media/image95.wmf"/><Relationship Id="rId5" Type="http://schemas.openxmlformats.org/officeDocument/2006/relationships/image" Target="../media/image92.wmf"/><Relationship Id="rId15" Type="http://schemas.openxmlformats.org/officeDocument/2006/relationships/image" Target="../media/image75.wmf"/><Relationship Id="rId10" Type="http://schemas.openxmlformats.org/officeDocument/2006/relationships/oleObject" Target="../embeddings/oleObject81.bin"/><Relationship Id="rId19" Type="http://schemas.openxmlformats.org/officeDocument/2006/relationships/image" Target="../media/image98.wmf"/><Relationship Id="rId4" Type="http://schemas.openxmlformats.org/officeDocument/2006/relationships/oleObject" Target="../embeddings/oleObject78.bin"/><Relationship Id="rId9" Type="http://schemas.openxmlformats.org/officeDocument/2006/relationships/image" Target="../media/image94.wmf"/><Relationship Id="rId14" Type="http://schemas.openxmlformats.org/officeDocument/2006/relationships/oleObject" Target="../embeddings/oleObject83.bin"/></Relationships>
</file>

<file path=ppt/slides/_rels/slide1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notesSlide" Target="../notesSlides/notesSlide21.xml"/><Relationship Id="rId7" Type="http://schemas.openxmlformats.org/officeDocument/2006/relationships/image" Target="../media/image103.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01.wmf"/><Relationship Id="rId5" Type="http://schemas.openxmlformats.org/officeDocument/2006/relationships/oleObject" Target="../embeddings/oleObject86.bin"/><Relationship Id="rId4" Type="http://schemas.openxmlformats.org/officeDocument/2006/relationships/image" Target="../media/image10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06.png"/><Relationship Id="rId5" Type="http://schemas.openxmlformats.org/officeDocument/2006/relationships/image" Target="../media/image105.wmf"/><Relationship Id="rId4" Type="http://schemas.openxmlformats.org/officeDocument/2006/relationships/oleObject" Target="../embeddings/oleObject8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oleObject" Target="../embeddings/oleObject6.bin"/><Relationship Id="rId18" Type="http://schemas.openxmlformats.org/officeDocument/2006/relationships/oleObject" Target="../embeddings/oleObject8.bin"/><Relationship Id="rId3" Type="http://schemas.openxmlformats.org/officeDocument/2006/relationships/notesSlide" Target="../notesSlides/notesSlide7.xml"/><Relationship Id="rId21" Type="http://schemas.openxmlformats.org/officeDocument/2006/relationships/image" Target="../media/image17.wmf"/><Relationship Id="rId7" Type="http://schemas.openxmlformats.org/officeDocument/2006/relationships/image" Target="../media/image11.wmf"/><Relationship Id="rId12" Type="http://schemas.openxmlformats.org/officeDocument/2006/relationships/image" Target="../media/image13.wmf"/><Relationship Id="rId17" Type="http://schemas.openxmlformats.org/officeDocument/2006/relationships/image" Target="../media/image19.png"/><Relationship Id="rId2" Type="http://schemas.openxmlformats.org/officeDocument/2006/relationships/slideLayout" Target="../slideLayouts/slideLayout1.xml"/><Relationship Id="rId16" Type="http://schemas.openxmlformats.org/officeDocument/2006/relationships/image" Target="../media/image15.wmf"/><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10.wmf"/><Relationship Id="rId15" Type="http://schemas.openxmlformats.org/officeDocument/2006/relationships/oleObject" Target="../embeddings/oleObject7.bin"/><Relationship Id="rId10" Type="http://schemas.openxmlformats.org/officeDocument/2006/relationships/image" Target="../media/image12.wmf"/><Relationship Id="rId19" Type="http://schemas.openxmlformats.org/officeDocument/2006/relationships/image" Target="../media/image16.wmf"/><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image" Target="../media/image14.wmf"/><Relationship Id="rId22"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9.png"/><Relationship Id="rId18" Type="http://schemas.openxmlformats.org/officeDocument/2006/relationships/oleObject" Target="../embeddings/oleObject11.bin"/><Relationship Id="rId26" Type="http://schemas.openxmlformats.org/officeDocument/2006/relationships/oleObject" Target="../embeddings/oleObject3.bin"/><Relationship Id="rId3" Type="http://schemas.openxmlformats.org/officeDocument/2006/relationships/notesSlide" Target="../notesSlides/notesSlide8.xml"/><Relationship Id="rId21" Type="http://schemas.openxmlformats.org/officeDocument/2006/relationships/image" Target="../media/image16.wmf"/><Relationship Id="rId7" Type="http://schemas.openxmlformats.org/officeDocument/2006/relationships/oleObject" Target="../embeddings/oleObject5.bin"/><Relationship Id="rId12" Type="http://schemas.openxmlformats.org/officeDocument/2006/relationships/image" Target="../media/image15.wmf"/><Relationship Id="rId17" Type="http://schemas.openxmlformats.org/officeDocument/2006/relationships/image" Target="../media/image21.wmf"/><Relationship Id="rId25" Type="http://schemas.openxmlformats.org/officeDocument/2006/relationships/image" Target="../media/image10.wmf"/><Relationship Id="rId2" Type="http://schemas.openxmlformats.org/officeDocument/2006/relationships/slideLayout" Target="../slideLayouts/slideLayout1.xml"/><Relationship Id="rId16" Type="http://schemas.openxmlformats.org/officeDocument/2006/relationships/oleObject" Target="../embeddings/oleObject10.bin"/><Relationship Id="rId20" Type="http://schemas.openxmlformats.org/officeDocument/2006/relationships/oleObject" Target="../embeddings/oleObject8.bin"/><Relationship Id="rId29" Type="http://schemas.openxmlformats.org/officeDocument/2006/relationships/image" Target="../media/image23.wmf"/><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7.bin"/><Relationship Id="rId24" Type="http://schemas.openxmlformats.org/officeDocument/2006/relationships/oleObject" Target="../embeddings/oleObject2.bin"/><Relationship Id="rId5" Type="http://schemas.openxmlformats.org/officeDocument/2006/relationships/oleObject" Target="../embeddings/oleObject4.bin"/><Relationship Id="rId15" Type="http://schemas.openxmlformats.org/officeDocument/2006/relationships/image" Target="../media/image25.png"/><Relationship Id="rId23" Type="http://schemas.openxmlformats.org/officeDocument/2006/relationships/image" Target="../media/image17.wmf"/><Relationship Id="rId28" Type="http://schemas.openxmlformats.org/officeDocument/2006/relationships/oleObject" Target="../embeddings/oleObject12.bin"/><Relationship Id="rId10" Type="http://schemas.openxmlformats.org/officeDocument/2006/relationships/image" Target="../media/image14.wmf"/><Relationship Id="rId19" Type="http://schemas.openxmlformats.org/officeDocument/2006/relationships/image" Target="../media/image22.wmf"/><Relationship Id="rId4" Type="http://schemas.openxmlformats.org/officeDocument/2006/relationships/image" Target="../media/image18.png"/><Relationship Id="rId9" Type="http://schemas.openxmlformats.org/officeDocument/2006/relationships/oleObject" Target="../embeddings/oleObject6.bin"/><Relationship Id="rId14" Type="http://schemas.openxmlformats.org/officeDocument/2006/relationships/image" Target="../media/image24.png"/><Relationship Id="rId22" Type="http://schemas.openxmlformats.org/officeDocument/2006/relationships/oleObject" Target="../embeddings/oleObject9.bin"/><Relationship Id="rId27"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8.bin"/><Relationship Id="rId18" Type="http://schemas.openxmlformats.org/officeDocument/2006/relationships/image" Target="../media/image32.wmf"/><Relationship Id="rId26" Type="http://schemas.openxmlformats.org/officeDocument/2006/relationships/image" Target="../media/image22.wmf"/><Relationship Id="rId3" Type="http://schemas.openxmlformats.org/officeDocument/2006/relationships/notesSlide" Target="../notesSlides/notesSlide9.xml"/><Relationship Id="rId21" Type="http://schemas.openxmlformats.org/officeDocument/2006/relationships/oleObject" Target="../embeddings/oleObject22.bin"/><Relationship Id="rId7" Type="http://schemas.openxmlformats.org/officeDocument/2006/relationships/image" Target="../media/image27.wmf"/><Relationship Id="rId12" Type="http://schemas.openxmlformats.org/officeDocument/2006/relationships/oleObject" Target="../embeddings/oleObject17.bin"/><Relationship Id="rId17" Type="http://schemas.openxmlformats.org/officeDocument/2006/relationships/oleObject" Target="../embeddings/oleObject20.bin"/><Relationship Id="rId25" Type="http://schemas.openxmlformats.org/officeDocument/2006/relationships/oleObject" Target="../embeddings/oleObject11.bin"/><Relationship Id="rId2" Type="http://schemas.openxmlformats.org/officeDocument/2006/relationships/slideLayout" Target="../slideLayouts/slideLayout1.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29.wmf"/><Relationship Id="rId24" Type="http://schemas.openxmlformats.org/officeDocument/2006/relationships/image" Target="../media/image35.wmf"/><Relationship Id="rId5" Type="http://schemas.openxmlformats.org/officeDocument/2006/relationships/image" Target="../media/image26.wmf"/><Relationship Id="rId15" Type="http://schemas.openxmlformats.org/officeDocument/2006/relationships/oleObject" Target="../embeddings/oleObject19.bin"/><Relationship Id="rId23" Type="http://schemas.openxmlformats.org/officeDocument/2006/relationships/oleObject" Target="../embeddings/oleObject23.bin"/><Relationship Id="rId28" Type="http://schemas.openxmlformats.org/officeDocument/2006/relationships/image" Target="../media/image36.wmf"/><Relationship Id="rId10" Type="http://schemas.openxmlformats.org/officeDocument/2006/relationships/oleObject" Target="../embeddings/oleObject16.bin"/><Relationship Id="rId19" Type="http://schemas.openxmlformats.org/officeDocument/2006/relationships/oleObject" Target="../embeddings/oleObject21.bin"/><Relationship Id="rId4" Type="http://schemas.openxmlformats.org/officeDocument/2006/relationships/oleObject" Target="../embeddings/oleObject13.bin"/><Relationship Id="rId9" Type="http://schemas.openxmlformats.org/officeDocument/2006/relationships/image" Target="../media/image28.wmf"/><Relationship Id="rId14" Type="http://schemas.openxmlformats.org/officeDocument/2006/relationships/image" Target="../media/image30.wmf"/><Relationship Id="rId22" Type="http://schemas.openxmlformats.org/officeDocument/2006/relationships/image" Target="../media/image34.wmf"/><Relationship Id="rId27"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6625" y="2041742"/>
            <a:ext cx="8150750" cy="1262488"/>
          </a:xfrm>
        </p:spPr>
        <p:txBody>
          <a:bodyPr>
            <a:normAutofit/>
          </a:bodyPr>
          <a:lstStyle/>
          <a:p>
            <a:r>
              <a:rPr lang="en-US" altLang="zh-CN" sz="4000" b="1" dirty="0" smtClean="0">
                <a:solidFill>
                  <a:srgbClr val="4E5D72"/>
                </a:solidFill>
                <a:latin typeface="Times New Roman" panose="02020603050405020304" pitchFamily="18" charset="0"/>
                <a:cs typeface="Times New Roman" panose="02020603050405020304" pitchFamily="18" charset="0"/>
              </a:rPr>
              <a:t>Delay-Phase Precoding for THz Massive MIMO with Beam Split</a:t>
            </a:r>
            <a:endParaRPr lang="zh-CN" altLang="en-US" sz="4000" b="1" dirty="0">
              <a:solidFill>
                <a:srgbClr val="4E5D72"/>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143000" y="4103765"/>
            <a:ext cx="6858000" cy="1655762"/>
          </a:xfrm>
        </p:spPr>
        <p:txBody>
          <a:bodyPr>
            <a:normAutofit lnSpcReduction="10000"/>
          </a:bodyPr>
          <a:lstStyle/>
          <a:p>
            <a:r>
              <a:rPr lang="en-US" altLang="zh-CN" dirty="0">
                <a:solidFill>
                  <a:schemeClr val="tx2"/>
                </a:solidFill>
                <a:latin typeface="Times New Roman" panose="02020603050405020304" pitchFamily="18" charset="0"/>
                <a:cs typeface="Times New Roman" panose="02020603050405020304" pitchFamily="18" charset="0"/>
              </a:rPr>
              <a:t>Jingbo </a:t>
            </a:r>
            <a:r>
              <a:rPr lang="en-US" altLang="zh-CN" dirty="0" smtClean="0">
                <a:solidFill>
                  <a:schemeClr val="tx2"/>
                </a:solidFill>
                <a:latin typeface="Times New Roman" panose="02020603050405020304" pitchFamily="18" charset="0"/>
                <a:cs typeface="Times New Roman" panose="02020603050405020304" pitchFamily="18" charset="0"/>
              </a:rPr>
              <a:t>Tan, </a:t>
            </a:r>
            <a:r>
              <a:rPr lang="en-US" altLang="zh-CN" dirty="0" err="1" smtClean="0">
                <a:solidFill>
                  <a:schemeClr val="tx2"/>
                </a:solidFill>
                <a:latin typeface="Times New Roman" panose="02020603050405020304" pitchFamily="18" charset="0"/>
                <a:cs typeface="Times New Roman" panose="02020603050405020304" pitchFamily="18" charset="0"/>
              </a:rPr>
              <a:t>Linglong</a:t>
            </a:r>
            <a:r>
              <a:rPr lang="en-US" altLang="zh-CN" dirty="0" smtClean="0">
                <a:solidFill>
                  <a:schemeClr val="tx2"/>
                </a:solidFill>
                <a:latin typeface="Times New Roman" panose="02020603050405020304" pitchFamily="18" charset="0"/>
                <a:cs typeface="Times New Roman" panose="02020603050405020304" pitchFamily="18" charset="0"/>
              </a:rPr>
              <a:t> Dai</a:t>
            </a:r>
          </a:p>
          <a:p>
            <a:r>
              <a:rPr lang="en-US" altLang="zh-CN" dirty="0" smtClean="0">
                <a:solidFill>
                  <a:schemeClr val="tx2"/>
                </a:solidFill>
                <a:latin typeface="Times New Roman" panose="02020603050405020304" pitchFamily="18" charset="0"/>
                <a:cs typeface="Times New Roman" panose="02020603050405020304" pitchFamily="18" charset="0"/>
              </a:rPr>
              <a:t>Department of Electronic Engineering</a:t>
            </a:r>
          </a:p>
          <a:p>
            <a:r>
              <a:rPr lang="en-US" altLang="zh-CN" dirty="0" smtClean="0">
                <a:solidFill>
                  <a:schemeClr val="tx2"/>
                </a:solidFill>
                <a:latin typeface="Times New Roman" panose="02020603050405020304" pitchFamily="18" charset="0"/>
                <a:cs typeface="Times New Roman" panose="02020603050405020304" pitchFamily="18" charset="0"/>
              </a:rPr>
              <a:t>Tsinghua University</a:t>
            </a:r>
            <a:endParaRPr lang="en-US" altLang="zh-CN" dirty="0">
              <a:solidFill>
                <a:schemeClr val="tx2"/>
              </a:solidFill>
              <a:latin typeface="Times New Roman" panose="02020603050405020304" pitchFamily="18" charset="0"/>
              <a:cs typeface="Times New Roman" panose="02020603050405020304" pitchFamily="18" charset="0"/>
            </a:endParaRPr>
          </a:p>
          <a:p>
            <a:r>
              <a:rPr lang="en-US" altLang="zh-CN" dirty="0" smtClean="0">
                <a:solidFill>
                  <a:schemeClr val="tx2"/>
                </a:solidFill>
                <a:latin typeface="Times New Roman" panose="02020603050405020304" pitchFamily="18" charset="0"/>
                <a:cs typeface="Times New Roman" panose="02020603050405020304" pitchFamily="18" charset="0"/>
              </a:rPr>
              <a:t>2019.12.11</a:t>
            </a:r>
            <a:endParaRPr lang="zh-CN" altLang="en-US" dirty="0">
              <a:solidFill>
                <a:schemeClr val="tx2"/>
              </a:solidFill>
              <a:latin typeface="Times New Roman" panose="02020603050405020304" pitchFamily="18" charset="0"/>
              <a:cs typeface="Times New Roman" panose="02020603050405020304" pitchFamily="18" charset="0"/>
            </a:endParaRPr>
          </a:p>
        </p:txBody>
      </p:sp>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a:off x="206374" y="434095"/>
            <a:ext cx="1918429" cy="672024"/>
          </a:xfrm>
          <a:prstGeom prst="rect">
            <a:avLst/>
          </a:prstGeom>
        </p:spPr>
      </p:pic>
      <p:pic>
        <p:nvPicPr>
          <p:cNvPr id="10" name="图片 9"/>
          <p:cNvPicPr>
            <a:picLocks noChangeAspect="1"/>
          </p:cNvPicPr>
          <p:nvPr/>
        </p:nvPicPr>
        <p:blipFill rotWithShape="1">
          <a:blip r:embed="rId4"/>
          <a:srcRect l="9675" t="47988" r="9161" b="14684"/>
          <a:stretch/>
        </p:blipFill>
        <p:spPr>
          <a:xfrm>
            <a:off x="2298662" y="444034"/>
            <a:ext cx="1915529" cy="660736"/>
          </a:xfrm>
          <a:prstGeom prst="rect">
            <a:avLst/>
          </a:prstGeom>
        </p:spPr>
      </p:pic>
    </p:spTree>
    <p:extLst>
      <p:ext uri="{BB962C8B-B14F-4D97-AF65-F5344CB8AC3E}">
        <p14:creationId xmlns:p14="http://schemas.microsoft.com/office/powerpoint/2010/main" val="3179525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109873"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Beam </a:t>
            </a:r>
            <a:r>
              <a:rPr lang="en-US" altLang="zh-CN" sz="3200" b="1" dirty="0" smtClean="0">
                <a:solidFill>
                  <a:schemeClr val="tx2"/>
                </a:solidFill>
                <a:latin typeface="Times New Roman" panose="02020603050405020304" pitchFamily="18" charset="0"/>
                <a:cs typeface="Times New Roman" panose="02020603050405020304" pitchFamily="18" charset="0"/>
              </a:rPr>
              <a:t>split</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0" y="3005736"/>
            <a:ext cx="8980536" cy="96032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Proof:</a:t>
            </a:r>
          </a:p>
          <a:p>
            <a:pPr marL="742950" lvl="1" indent="-285750">
              <a:lnSpc>
                <a:spcPct val="150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75">
            <a:extLst>
              <a:ext uri="{FF2B5EF4-FFF2-40B4-BE49-F238E27FC236}">
                <a16:creationId xmlns:a16="http://schemas.microsoft.com/office/drawing/2014/main" id="{0BD84F6B-7D63-4DCF-841B-C8DAAA7413DE}"/>
              </a:ext>
            </a:extLst>
          </p:cNvPr>
          <p:cNvSpPr/>
          <p:nvPr/>
        </p:nvSpPr>
        <p:spPr>
          <a:xfrm>
            <a:off x="451413" y="999111"/>
            <a:ext cx="8248087" cy="2072702"/>
          </a:xfrm>
          <a:prstGeom prst="roundRect">
            <a:avLst>
              <a:gd name="adj" fmla="val 589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000" b="1" dirty="0">
                <a:solidFill>
                  <a:srgbClr val="C00000"/>
                </a:solidFill>
                <a:latin typeface="Times New Roman" panose="02020603050405020304" pitchFamily="18" charset="0"/>
                <a:cs typeface="Times New Roman" panose="02020603050405020304" pitchFamily="18" charset="0"/>
              </a:rPr>
              <a:t>Lemma 1</a:t>
            </a:r>
            <a:r>
              <a:rPr lang="en-US" altLang="zh-CN" sz="2000" b="1" dirty="0">
                <a:solidFill>
                  <a:srgbClr val="44546A"/>
                </a:solidFill>
                <a:latin typeface="Times New Roman" panose="02020603050405020304" pitchFamily="18" charset="0"/>
                <a:cs typeface="Times New Roman" panose="02020603050405020304" pitchFamily="18" charset="0"/>
              </a:rPr>
              <a:t>. The </a:t>
            </a:r>
            <a:r>
              <a:rPr lang="en-US" altLang="zh-CN" sz="2000" b="1" dirty="0" smtClean="0">
                <a:solidFill>
                  <a:srgbClr val="44546A"/>
                </a:solidFill>
                <a:latin typeface="Times New Roman" panose="02020603050405020304" pitchFamily="18" charset="0"/>
                <a:cs typeface="Times New Roman" panose="02020603050405020304" pitchFamily="18" charset="0"/>
              </a:rPr>
              <a:t>optimal array </a:t>
            </a:r>
            <a:r>
              <a:rPr lang="en-US" altLang="zh-CN" sz="2000" b="1" dirty="0">
                <a:solidFill>
                  <a:srgbClr val="44546A"/>
                </a:solidFill>
                <a:latin typeface="Times New Roman" panose="02020603050405020304" pitchFamily="18" charset="0"/>
                <a:cs typeface="Times New Roman" panose="02020603050405020304" pitchFamily="18" charset="0"/>
              </a:rPr>
              <a:t>gain of       at         disperses </a:t>
            </a:r>
            <a:r>
              <a:rPr lang="en-US" altLang="zh-CN" sz="2000" b="1" dirty="0" smtClean="0">
                <a:solidFill>
                  <a:srgbClr val="44546A"/>
                </a:solidFill>
                <a:latin typeface="Times New Roman" panose="02020603050405020304" pitchFamily="18" charset="0"/>
                <a:cs typeface="Times New Roman" panose="02020603050405020304" pitchFamily="18" charset="0"/>
              </a:rPr>
              <a:t>from       to         </a:t>
            </a:r>
            <a:r>
              <a:rPr lang="en-US" altLang="zh-CN" sz="2000" b="1" dirty="0">
                <a:solidFill>
                  <a:srgbClr val="44546A"/>
                </a:solidFill>
                <a:latin typeface="Times New Roman" panose="02020603050405020304" pitchFamily="18" charset="0"/>
                <a:cs typeface="Times New Roman" panose="02020603050405020304" pitchFamily="18" charset="0"/>
              </a:rPr>
              <a:t>, </a:t>
            </a:r>
          </a:p>
          <a:p>
            <a:r>
              <a:rPr lang="en-US" altLang="zh-CN" sz="2000" b="1" dirty="0">
                <a:solidFill>
                  <a:srgbClr val="44546A"/>
                </a:solidFill>
                <a:latin typeface="Times New Roman" panose="02020603050405020304" pitchFamily="18" charset="0"/>
                <a:cs typeface="Times New Roman" panose="02020603050405020304" pitchFamily="18" charset="0"/>
              </a:rPr>
              <a:t> </a:t>
            </a:r>
          </a:p>
          <a:p>
            <a:endParaRPr lang="en-US" altLang="zh-CN" sz="2000" b="1" dirty="0">
              <a:solidFill>
                <a:srgbClr val="44546A"/>
              </a:solidFill>
              <a:latin typeface="Times New Roman" panose="02020603050405020304" pitchFamily="18" charset="0"/>
              <a:cs typeface="Times New Roman" panose="02020603050405020304" pitchFamily="18" charset="0"/>
            </a:endParaRPr>
          </a:p>
          <a:p>
            <a:r>
              <a:rPr lang="en-US" altLang="zh-CN" sz="2000" b="1" dirty="0">
                <a:solidFill>
                  <a:srgbClr val="44546A"/>
                </a:solidFill>
                <a:latin typeface="Times New Roman" panose="02020603050405020304" pitchFamily="18" charset="0"/>
                <a:cs typeface="Times New Roman" panose="02020603050405020304" pitchFamily="18" charset="0"/>
              </a:rPr>
              <a:t>And the array gain of      on       at        is  </a:t>
            </a:r>
          </a:p>
        </p:txBody>
      </p:sp>
      <p:graphicFrame>
        <p:nvGraphicFramePr>
          <p:cNvPr id="18" name="Object 11">
            <a:extLst>
              <a:ext uri="{FF2B5EF4-FFF2-40B4-BE49-F238E27FC236}">
                <a16:creationId xmlns:a16="http://schemas.microsoft.com/office/drawing/2014/main" id="{B24FAED8-7A4E-4CA7-85DB-1C62E38D0B49}"/>
              </a:ext>
            </a:extLst>
          </p:cNvPr>
          <p:cNvGraphicFramePr>
            <a:graphicFrameLocks noChangeAspect="1"/>
          </p:cNvGraphicFramePr>
          <p:nvPr>
            <p:extLst>
              <p:ext uri="{D42A27DB-BD31-4B8C-83A1-F6EECF244321}">
                <p14:modId xmlns:p14="http://schemas.microsoft.com/office/powerpoint/2010/main" val="1541984037"/>
              </p:ext>
            </p:extLst>
          </p:nvPr>
        </p:nvGraphicFramePr>
        <p:xfrm>
          <a:off x="4709391" y="1060278"/>
          <a:ext cx="192257" cy="355971"/>
        </p:xfrm>
        <a:graphic>
          <a:graphicData uri="http://schemas.openxmlformats.org/presentationml/2006/ole">
            <mc:AlternateContent xmlns:mc="http://schemas.openxmlformats.org/markup-compatibility/2006">
              <mc:Choice xmlns:v="urn:schemas-microsoft-com:vml" Requires="v">
                <p:oleObj spid="_x0000_s37433" name="Equation" r:id="rId4" imgW="177480" imgH="330120" progId="Equation.DSMT4">
                  <p:embed/>
                </p:oleObj>
              </mc:Choice>
              <mc:Fallback>
                <p:oleObj name="Equation" r:id="rId4" imgW="177480" imgH="330120" progId="Equation.DSMT4">
                  <p:embed/>
                  <p:pic>
                    <p:nvPicPr>
                      <p:cNvPr id="91" name="Object 11">
                        <a:extLst>
                          <a:ext uri="{FF2B5EF4-FFF2-40B4-BE49-F238E27FC236}">
                            <a16:creationId xmlns:a16="http://schemas.microsoft.com/office/drawing/2014/main" id="{56C18EB5-FE44-4A0F-8CAC-636E694F72FA}"/>
                          </a:ext>
                        </a:extLst>
                      </p:cNvPr>
                      <p:cNvPicPr>
                        <a:picLocks noChangeAspect="1" noChangeArrowheads="1"/>
                      </p:cNvPicPr>
                      <p:nvPr/>
                    </p:nvPicPr>
                    <p:blipFill>
                      <a:blip r:embed="rId5"/>
                      <a:srcRect/>
                      <a:stretch>
                        <a:fillRect/>
                      </a:stretch>
                    </p:blipFill>
                    <p:spPr bwMode="auto">
                      <a:xfrm>
                        <a:off x="4709391" y="1060278"/>
                        <a:ext cx="192257" cy="355971"/>
                      </a:xfrm>
                      <a:prstGeom prst="rect">
                        <a:avLst/>
                      </a:prstGeom>
                      <a:noFill/>
                      <a:extLst/>
                    </p:spPr>
                  </p:pic>
                </p:oleObj>
              </mc:Fallback>
            </mc:AlternateContent>
          </a:graphicData>
        </a:graphic>
      </p:graphicFrame>
      <p:graphicFrame>
        <p:nvGraphicFramePr>
          <p:cNvPr id="19" name="Object 11">
            <a:extLst>
              <a:ext uri="{FF2B5EF4-FFF2-40B4-BE49-F238E27FC236}">
                <a16:creationId xmlns:a16="http://schemas.microsoft.com/office/drawing/2014/main" id="{44A8ECD9-4343-47B9-80A0-3B0C558164BA}"/>
              </a:ext>
            </a:extLst>
          </p:cNvPr>
          <p:cNvGraphicFramePr>
            <a:graphicFrameLocks noChangeAspect="1"/>
          </p:cNvGraphicFramePr>
          <p:nvPr>
            <p:extLst>
              <p:ext uri="{D42A27DB-BD31-4B8C-83A1-F6EECF244321}">
                <p14:modId xmlns:p14="http://schemas.microsoft.com/office/powerpoint/2010/main" val="1385579562"/>
              </p:ext>
            </p:extLst>
          </p:nvPr>
        </p:nvGraphicFramePr>
        <p:xfrm>
          <a:off x="5316018" y="1052929"/>
          <a:ext cx="300992" cy="355971"/>
        </p:xfrm>
        <a:graphic>
          <a:graphicData uri="http://schemas.openxmlformats.org/presentationml/2006/ole">
            <mc:AlternateContent xmlns:mc="http://schemas.openxmlformats.org/markup-compatibility/2006">
              <mc:Choice xmlns:v="urn:schemas-microsoft-com:vml" Requires="v">
                <p:oleObj spid="_x0000_s37434" name="Equation" r:id="rId6" imgW="279360" imgH="330120" progId="Equation.DSMT4">
                  <p:embed/>
                </p:oleObj>
              </mc:Choice>
              <mc:Fallback>
                <p:oleObj name="Equation" r:id="rId6" imgW="279360" imgH="330120" progId="Equation.DSMT4">
                  <p:embed/>
                  <p:pic>
                    <p:nvPicPr>
                      <p:cNvPr id="18" name="Object 11">
                        <a:extLst>
                          <a:ext uri="{FF2B5EF4-FFF2-40B4-BE49-F238E27FC236}">
                            <a16:creationId xmlns:a16="http://schemas.microsoft.com/office/drawing/2014/main" id="{B24FAED8-7A4E-4CA7-85DB-1C62E38D0B49}"/>
                          </a:ext>
                        </a:extLst>
                      </p:cNvPr>
                      <p:cNvPicPr>
                        <a:picLocks noChangeAspect="1" noChangeArrowheads="1"/>
                      </p:cNvPicPr>
                      <p:nvPr/>
                    </p:nvPicPr>
                    <p:blipFill>
                      <a:blip r:embed="rId7"/>
                      <a:srcRect/>
                      <a:stretch>
                        <a:fillRect/>
                      </a:stretch>
                    </p:blipFill>
                    <p:spPr bwMode="auto">
                      <a:xfrm>
                        <a:off x="5316018" y="1052929"/>
                        <a:ext cx="300992" cy="355971"/>
                      </a:xfrm>
                      <a:prstGeom prst="rect">
                        <a:avLst/>
                      </a:prstGeom>
                      <a:noFill/>
                      <a:extLst/>
                    </p:spPr>
                  </p:pic>
                </p:oleObj>
              </mc:Fallback>
            </mc:AlternateContent>
          </a:graphicData>
        </a:graphic>
      </p:graphicFrame>
      <p:graphicFrame>
        <p:nvGraphicFramePr>
          <p:cNvPr id="20" name="Object 11">
            <a:extLst>
              <a:ext uri="{FF2B5EF4-FFF2-40B4-BE49-F238E27FC236}">
                <a16:creationId xmlns:a16="http://schemas.microsoft.com/office/drawing/2014/main" id="{E0BCCB1E-A5B1-4A38-8BB5-A6B26EB2458A}"/>
              </a:ext>
            </a:extLst>
          </p:cNvPr>
          <p:cNvGraphicFramePr>
            <a:graphicFrameLocks noChangeAspect="1"/>
          </p:cNvGraphicFramePr>
          <p:nvPr>
            <p:extLst>
              <p:ext uri="{D42A27DB-BD31-4B8C-83A1-F6EECF244321}">
                <p14:modId xmlns:p14="http://schemas.microsoft.com/office/powerpoint/2010/main" val="950582447"/>
              </p:ext>
            </p:extLst>
          </p:nvPr>
        </p:nvGraphicFramePr>
        <p:xfrm>
          <a:off x="7436406" y="1049750"/>
          <a:ext cx="288386" cy="359150"/>
        </p:xfrm>
        <a:graphic>
          <a:graphicData uri="http://schemas.openxmlformats.org/presentationml/2006/ole">
            <mc:AlternateContent xmlns:mc="http://schemas.openxmlformats.org/markup-compatibility/2006">
              <mc:Choice xmlns:v="urn:schemas-microsoft-com:vml" Requires="v">
                <p:oleObj spid="_x0000_s37435" name="Equation" r:id="rId8" imgW="266400" imgH="330120" progId="Equation.DSMT4">
                  <p:embed/>
                </p:oleObj>
              </mc:Choice>
              <mc:Fallback>
                <p:oleObj name="Equation" r:id="rId8" imgW="266400" imgH="330120" progId="Equation.DSMT4">
                  <p:embed/>
                  <p:pic>
                    <p:nvPicPr>
                      <p:cNvPr id="90" name="Object 11">
                        <a:extLst>
                          <a:ext uri="{FF2B5EF4-FFF2-40B4-BE49-F238E27FC236}">
                            <a16:creationId xmlns:a16="http://schemas.microsoft.com/office/drawing/2014/main" id="{21F3F7BD-0E70-45EF-B6CD-D3249E8B9343}"/>
                          </a:ext>
                        </a:extLst>
                      </p:cNvPr>
                      <p:cNvPicPr>
                        <a:picLocks noChangeAspect="1" noChangeArrowheads="1"/>
                      </p:cNvPicPr>
                      <p:nvPr/>
                    </p:nvPicPr>
                    <p:blipFill>
                      <a:blip r:embed="rId9"/>
                      <a:srcRect/>
                      <a:stretch>
                        <a:fillRect/>
                      </a:stretch>
                    </p:blipFill>
                    <p:spPr bwMode="auto">
                      <a:xfrm>
                        <a:off x="7436406" y="1049750"/>
                        <a:ext cx="288386" cy="359150"/>
                      </a:xfrm>
                      <a:prstGeom prst="rect">
                        <a:avLst/>
                      </a:prstGeom>
                      <a:noFill/>
                      <a:extLst/>
                    </p:spPr>
                  </p:pic>
                </p:oleObj>
              </mc:Fallback>
            </mc:AlternateContent>
          </a:graphicData>
        </a:graphic>
      </p:graphicFrame>
      <p:graphicFrame>
        <p:nvGraphicFramePr>
          <p:cNvPr id="21" name="Object 11">
            <a:extLst>
              <a:ext uri="{FF2B5EF4-FFF2-40B4-BE49-F238E27FC236}">
                <a16:creationId xmlns:a16="http://schemas.microsoft.com/office/drawing/2014/main" id="{43C28412-C191-4236-9FE6-D5C19E922DB4}"/>
              </a:ext>
            </a:extLst>
          </p:cNvPr>
          <p:cNvGraphicFramePr>
            <a:graphicFrameLocks noChangeAspect="1"/>
          </p:cNvGraphicFramePr>
          <p:nvPr>
            <p:extLst>
              <p:ext uri="{D42A27DB-BD31-4B8C-83A1-F6EECF244321}">
                <p14:modId xmlns:p14="http://schemas.microsoft.com/office/powerpoint/2010/main" val="3589006930"/>
              </p:ext>
            </p:extLst>
          </p:nvPr>
        </p:nvGraphicFramePr>
        <p:xfrm>
          <a:off x="8028945" y="1060278"/>
          <a:ext cx="452277" cy="386165"/>
        </p:xfrm>
        <a:graphic>
          <a:graphicData uri="http://schemas.openxmlformats.org/presentationml/2006/ole">
            <mc:AlternateContent xmlns:mc="http://schemas.openxmlformats.org/markup-compatibility/2006">
              <mc:Choice xmlns:v="urn:schemas-microsoft-com:vml" Requires="v">
                <p:oleObj spid="_x0000_s37436" name="Equation" r:id="rId10" imgW="419040" imgH="355320" progId="Equation.DSMT4">
                  <p:embed/>
                </p:oleObj>
              </mc:Choice>
              <mc:Fallback>
                <p:oleObj name="Equation" r:id="rId10" imgW="419040" imgH="355320" progId="Equation.DSMT4">
                  <p:embed/>
                  <p:pic>
                    <p:nvPicPr>
                      <p:cNvPr id="20" name="Object 11">
                        <a:extLst>
                          <a:ext uri="{FF2B5EF4-FFF2-40B4-BE49-F238E27FC236}">
                            <a16:creationId xmlns:a16="http://schemas.microsoft.com/office/drawing/2014/main" id="{E0BCCB1E-A5B1-4A38-8BB5-A6B26EB2458A}"/>
                          </a:ext>
                        </a:extLst>
                      </p:cNvPr>
                      <p:cNvPicPr>
                        <a:picLocks noChangeAspect="1" noChangeArrowheads="1"/>
                      </p:cNvPicPr>
                      <p:nvPr/>
                    </p:nvPicPr>
                    <p:blipFill>
                      <a:blip r:embed="rId11"/>
                      <a:srcRect/>
                      <a:stretch>
                        <a:fillRect/>
                      </a:stretch>
                    </p:blipFill>
                    <p:spPr bwMode="auto">
                      <a:xfrm>
                        <a:off x="8028945" y="1060278"/>
                        <a:ext cx="452277" cy="386165"/>
                      </a:xfrm>
                      <a:prstGeom prst="rect">
                        <a:avLst/>
                      </a:prstGeom>
                      <a:noFill/>
                      <a:extLst/>
                    </p:spPr>
                  </p:pic>
                </p:oleObj>
              </mc:Fallback>
            </mc:AlternateContent>
          </a:graphicData>
        </a:graphic>
      </p:graphicFrame>
      <p:graphicFrame>
        <p:nvGraphicFramePr>
          <p:cNvPr id="22"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296507666"/>
              </p:ext>
            </p:extLst>
          </p:nvPr>
        </p:nvGraphicFramePr>
        <p:xfrm>
          <a:off x="3925888" y="1333500"/>
          <a:ext cx="1069975" cy="746125"/>
        </p:xfrm>
        <a:graphic>
          <a:graphicData uri="http://schemas.openxmlformats.org/presentationml/2006/ole">
            <mc:AlternateContent xmlns:mc="http://schemas.openxmlformats.org/markup-compatibility/2006">
              <mc:Choice xmlns:v="urn:schemas-microsoft-com:vml" Requires="v">
                <p:oleObj spid="_x0000_s37437" name="Equation" r:id="rId12" imgW="990360" imgH="685800" progId="Equation.DSMT4">
                  <p:embed/>
                </p:oleObj>
              </mc:Choice>
              <mc:Fallback>
                <p:oleObj name="Equation" r:id="rId12" imgW="990360" imgH="685800" progId="Equation.DSMT4">
                  <p:embed/>
                  <p:pic>
                    <p:nvPicPr>
                      <p:cNvPr id="21" name="Object 11">
                        <a:extLst>
                          <a:ext uri="{FF2B5EF4-FFF2-40B4-BE49-F238E27FC236}">
                            <a16:creationId xmlns:a16="http://schemas.microsoft.com/office/drawing/2014/main" id="{43C28412-C191-4236-9FE6-D5C19E922DB4}"/>
                          </a:ext>
                        </a:extLst>
                      </p:cNvPr>
                      <p:cNvPicPr>
                        <a:picLocks noChangeAspect="1" noChangeArrowheads="1"/>
                      </p:cNvPicPr>
                      <p:nvPr/>
                    </p:nvPicPr>
                    <p:blipFill>
                      <a:blip r:embed="rId13"/>
                      <a:srcRect/>
                      <a:stretch>
                        <a:fillRect/>
                      </a:stretch>
                    </p:blipFill>
                    <p:spPr bwMode="auto">
                      <a:xfrm>
                        <a:off x="3925888" y="1333500"/>
                        <a:ext cx="1069975" cy="746125"/>
                      </a:xfrm>
                      <a:prstGeom prst="rect">
                        <a:avLst/>
                      </a:prstGeom>
                      <a:noFill/>
                      <a:extLst/>
                    </p:spPr>
                  </p:pic>
                </p:oleObj>
              </mc:Fallback>
            </mc:AlternateContent>
          </a:graphicData>
        </a:graphic>
      </p:graphicFrame>
      <p:graphicFrame>
        <p:nvGraphicFramePr>
          <p:cNvPr id="23" name="Object 11">
            <a:extLst>
              <a:ext uri="{FF2B5EF4-FFF2-40B4-BE49-F238E27FC236}">
                <a16:creationId xmlns:a16="http://schemas.microsoft.com/office/drawing/2014/main" id="{A6339920-DA41-49F1-8744-B86E76B0F4B7}"/>
              </a:ext>
            </a:extLst>
          </p:cNvPr>
          <p:cNvGraphicFramePr>
            <a:graphicFrameLocks noChangeAspect="1"/>
          </p:cNvGraphicFramePr>
          <p:nvPr>
            <p:extLst>
              <p:ext uri="{D42A27DB-BD31-4B8C-83A1-F6EECF244321}">
                <p14:modId xmlns:p14="http://schemas.microsoft.com/office/powerpoint/2010/main" val="2477562869"/>
              </p:ext>
            </p:extLst>
          </p:nvPr>
        </p:nvGraphicFramePr>
        <p:xfrm>
          <a:off x="3025621" y="1993511"/>
          <a:ext cx="192257" cy="355971"/>
        </p:xfrm>
        <a:graphic>
          <a:graphicData uri="http://schemas.openxmlformats.org/presentationml/2006/ole">
            <mc:AlternateContent xmlns:mc="http://schemas.openxmlformats.org/markup-compatibility/2006">
              <mc:Choice xmlns:v="urn:schemas-microsoft-com:vml" Requires="v">
                <p:oleObj spid="_x0000_s37438" name="Equation" r:id="rId14" imgW="177480" imgH="330120" progId="Equation.DSMT4">
                  <p:embed/>
                </p:oleObj>
              </mc:Choice>
              <mc:Fallback>
                <p:oleObj name="Equation" r:id="rId14" imgW="177480" imgH="330120" progId="Equation.DSMT4">
                  <p:embed/>
                  <p:pic>
                    <p:nvPicPr>
                      <p:cNvPr id="18" name="Object 11">
                        <a:extLst>
                          <a:ext uri="{FF2B5EF4-FFF2-40B4-BE49-F238E27FC236}">
                            <a16:creationId xmlns:a16="http://schemas.microsoft.com/office/drawing/2014/main" id="{B24FAED8-7A4E-4CA7-85DB-1C62E38D0B49}"/>
                          </a:ext>
                        </a:extLst>
                      </p:cNvPr>
                      <p:cNvPicPr>
                        <a:picLocks noChangeAspect="1" noChangeArrowheads="1"/>
                      </p:cNvPicPr>
                      <p:nvPr/>
                    </p:nvPicPr>
                    <p:blipFill>
                      <a:blip r:embed="rId5"/>
                      <a:srcRect/>
                      <a:stretch>
                        <a:fillRect/>
                      </a:stretch>
                    </p:blipFill>
                    <p:spPr bwMode="auto">
                      <a:xfrm>
                        <a:off x="3025621" y="1993511"/>
                        <a:ext cx="192257" cy="355971"/>
                      </a:xfrm>
                      <a:prstGeom prst="rect">
                        <a:avLst/>
                      </a:prstGeom>
                      <a:noFill/>
                      <a:extLst/>
                    </p:spPr>
                  </p:pic>
                </p:oleObj>
              </mc:Fallback>
            </mc:AlternateContent>
          </a:graphicData>
        </a:graphic>
      </p:graphicFrame>
      <p:graphicFrame>
        <p:nvGraphicFramePr>
          <p:cNvPr id="24" name="Object 11">
            <a:extLst>
              <a:ext uri="{FF2B5EF4-FFF2-40B4-BE49-F238E27FC236}">
                <a16:creationId xmlns:a16="http://schemas.microsoft.com/office/drawing/2014/main" id="{EF48AA7F-E810-4C84-8F25-844B14B93D1F}"/>
              </a:ext>
            </a:extLst>
          </p:cNvPr>
          <p:cNvGraphicFramePr>
            <a:graphicFrameLocks noChangeAspect="1"/>
          </p:cNvGraphicFramePr>
          <p:nvPr>
            <p:extLst>
              <p:ext uri="{D42A27DB-BD31-4B8C-83A1-F6EECF244321}">
                <p14:modId xmlns:p14="http://schemas.microsoft.com/office/powerpoint/2010/main" val="3781489562"/>
              </p:ext>
            </p:extLst>
          </p:nvPr>
        </p:nvGraphicFramePr>
        <p:xfrm>
          <a:off x="3663097" y="1959274"/>
          <a:ext cx="288386" cy="359150"/>
        </p:xfrm>
        <a:graphic>
          <a:graphicData uri="http://schemas.openxmlformats.org/presentationml/2006/ole">
            <mc:AlternateContent xmlns:mc="http://schemas.openxmlformats.org/markup-compatibility/2006">
              <mc:Choice xmlns:v="urn:schemas-microsoft-com:vml" Requires="v">
                <p:oleObj spid="_x0000_s37439" name="Equation" r:id="rId15" imgW="266400" imgH="330120" progId="Equation.DSMT4">
                  <p:embed/>
                </p:oleObj>
              </mc:Choice>
              <mc:Fallback>
                <p:oleObj name="Equation" r:id="rId15" imgW="266400" imgH="330120" progId="Equation.DSMT4">
                  <p:embed/>
                  <p:pic>
                    <p:nvPicPr>
                      <p:cNvPr id="20" name="Object 11">
                        <a:extLst>
                          <a:ext uri="{FF2B5EF4-FFF2-40B4-BE49-F238E27FC236}">
                            <a16:creationId xmlns:a16="http://schemas.microsoft.com/office/drawing/2014/main" id="{E0BCCB1E-A5B1-4A38-8BB5-A6B26EB2458A}"/>
                          </a:ext>
                        </a:extLst>
                      </p:cNvPr>
                      <p:cNvPicPr>
                        <a:picLocks noChangeAspect="1" noChangeArrowheads="1"/>
                      </p:cNvPicPr>
                      <p:nvPr/>
                    </p:nvPicPr>
                    <p:blipFill>
                      <a:blip r:embed="rId9"/>
                      <a:srcRect/>
                      <a:stretch>
                        <a:fillRect/>
                      </a:stretch>
                    </p:blipFill>
                    <p:spPr bwMode="auto">
                      <a:xfrm>
                        <a:off x="3663097" y="1959274"/>
                        <a:ext cx="288386" cy="359150"/>
                      </a:xfrm>
                      <a:prstGeom prst="rect">
                        <a:avLst/>
                      </a:prstGeom>
                      <a:noFill/>
                      <a:extLst/>
                    </p:spPr>
                  </p:pic>
                </p:oleObj>
              </mc:Fallback>
            </mc:AlternateContent>
          </a:graphicData>
        </a:graphic>
      </p:graphicFrame>
      <p:graphicFrame>
        <p:nvGraphicFramePr>
          <p:cNvPr id="25" name="Object 11">
            <a:extLst>
              <a:ext uri="{FF2B5EF4-FFF2-40B4-BE49-F238E27FC236}">
                <a16:creationId xmlns:a16="http://schemas.microsoft.com/office/drawing/2014/main" id="{62598034-1978-4D4C-8E7D-3C6F719E61FB}"/>
              </a:ext>
            </a:extLst>
          </p:cNvPr>
          <p:cNvGraphicFramePr>
            <a:graphicFrameLocks noChangeAspect="1"/>
          </p:cNvGraphicFramePr>
          <p:nvPr>
            <p:extLst>
              <p:ext uri="{D42A27DB-BD31-4B8C-83A1-F6EECF244321}">
                <p14:modId xmlns:p14="http://schemas.microsoft.com/office/powerpoint/2010/main" val="1763907346"/>
              </p:ext>
            </p:extLst>
          </p:nvPr>
        </p:nvGraphicFramePr>
        <p:xfrm>
          <a:off x="4320378" y="1980476"/>
          <a:ext cx="300992" cy="355971"/>
        </p:xfrm>
        <a:graphic>
          <a:graphicData uri="http://schemas.openxmlformats.org/presentationml/2006/ole">
            <mc:AlternateContent xmlns:mc="http://schemas.openxmlformats.org/markup-compatibility/2006">
              <mc:Choice xmlns:v="urn:schemas-microsoft-com:vml" Requires="v">
                <p:oleObj spid="_x0000_s37440" name="Equation" r:id="rId16" imgW="279360" imgH="330120" progId="Equation.DSMT4">
                  <p:embed/>
                </p:oleObj>
              </mc:Choice>
              <mc:Fallback>
                <p:oleObj name="Equation" r:id="rId16" imgW="279360" imgH="330120" progId="Equation.DSMT4">
                  <p:embed/>
                  <p:pic>
                    <p:nvPicPr>
                      <p:cNvPr id="19" name="Object 11">
                        <a:extLst>
                          <a:ext uri="{FF2B5EF4-FFF2-40B4-BE49-F238E27FC236}">
                            <a16:creationId xmlns:a16="http://schemas.microsoft.com/office/drawing/2014/main" id="{44A8ECD9-4343-47B9-80A0-3B0C558164BA}"/>
                          </a:ext>
                        </a:extLst>
                      </p:cNvPr>
                      <p:cNvPicPr>
                        <a:picLocks noChangeAspect="1" noChangeArrowheads="1"/>
                      </p:cNvPicPr>
                      <p:nvPr/>
                    </p:nvPicPr>
                    <p:blipFill>
                      <a:blip r:embed="rId7"/>
                      <a:srcRect/>
                      <a:stretch>
                        <a:fillRect/>
                      </a:stretch>
                    </p:blipFill>
                    <p:spPr bwMode="auto">
                      <a:xfrm>
                        <a:off x="4320378" y="1980476"/>
                        <a:ext cx="300992" cy="355971"/>
                      </a:xfrm>
                      <a:prstGeom prst="rect">
                        <a:avLst/>
                      </a:prstGeom>
                      <a:noFill/>
                      <a:extLst/>
                    </p:spPr>
                  </p:pic>
                </p:oleObj>
              </mc:Fallback>
            </mc:AlternateContent>
          </a:graphicData>
        </a:graphic>
      </p:graphicFrame>
      <p:graphicFrame>
        <p:nvGraphicFramePr>
          <p:cNvPr id="26" name="Object 11">
            <a:extLst>
              <a:ext uri="{FF2B5EF4-FFF2-40B4-BE49-F238E27FC236}">
                <a16:creationId xmlns:a16="http://schemas.microsoft.com/office/drawing/2014/main" id="{438BBC20-95D1-4234-9B41-82CD2C76BE18}"/>
              </a:ext>
            </a:extLst>
          </p:cNvPr>
          <p:cNvGraphicFramePr>
            <a:graphicFrameLocks noChangeAspect="1"/>
          </p:cNvGraphicFramePr>
          <p:nvPr>
            <p:extLst>
              <p:ext uri="{D42A27DB-BD31-4B8C-83A1-F6EECF244321}">
                <p14:modId xmlns:p14="http://schemas.microsoft.com/office/powerpoint/2010/main" val="2099125182"/>
              </p:ext>
            </p:extLst>
          </p:nvPr>
        </p:nvGraphicFramePr>
        <p:xfrm>
          <a:off x="2744788" y="2349500"/>
          <a:ext cx="3722687" cy="722313"/>
        </p:xfrm>
        <a:graphic>
          <a:graphicData uri="http://schemas.openxmlformats.org/presentationml/2006/ole">
            <mc:AlternateContent xmlns:mc="http://schemas.openxmlformats.org/markup-compatibility/2006">
              <mc:Choice xmlns:v="urn:schemas-microsoft-com:vml" Requires="v">
                <p:oleObj spid="_x0000_s37441" name="Equation" r:id="rId17" imgW="3429000" imgH="672840" progId="Equation.DSMT4">
                  <p:embed/>
                </p:oleObj>
              </mc:Choice>
              <mc:Fallback>
                <p:oleObj name="Equation" r:id="rId17" imgW="3429000" imgH="672840" progId="Equation.DSMT4">
                  <p:embed/>
                  <p:pic>
                    <p:nvPicPr>
                      <p:cNvPr id="101" name="Object 11">
                        <a:extLst>
                          <a:ext uri="{FF2B5EF4-FFF2-40B4-BE49-F238E27FC236}">
                            <a16:creationId xmlns:a16="http://schemas.microsoft.com/office/drawing/2014/main" id="{3C4A9810-1708-43C5-841D-1923E4262162}"/>
                          </a:ext>
                        </a:extLst>
                      </p:cNvPr>
                      <p:cNvPicPr>
                        <a:picLocks noChangeAspect="1" noChangeArrowheads="1"/>
                      </p:cNvPicPr>
                      <p:nvPr/>
                    </p:nvPicPr>
                    <p:blipFill>
                      <a:blip r:embed="rId18"/>
                      <a:srcRect/>
                      <a:stretch>
                        <a:fillRect/>
                      </a:stretch>
                    </p:blipFill>
                    <p:spPr bwMode="auto">
                      <a:xfrm>
                        <a:off x="2744788" y="2349500"/>
                        <a:ext cx="3722687" cy="722313"/>
                      </a:xfrm>
                      <a:prstGeom prst="rect">
                        <a:avLst/>
                      </a:prstGeom>
                      <a:noFill/>
                      <a:extLst/>
                    </p:spPr>
                  </p:pic>
                </p:oleObj>
              </mc:Fallback>
            </mc:AlternateContent>
          </a:graphicData>
        </a:graphic>
      </p:graphicFrame>
      <p:sp>
        <p:nvSpPr>
          <p:cNvPr id="29" name="下箭头 20">
            <a:extLst>
              <a:ext uri="{FF2B5EF4-FFF2-40B4-BE49-F238E27FC236}">
                <a16:creationId xmlns:a16="http://schemas.microsoft.com/office/drawing/2014/main" id="{EA6A8F25-C120-4C36-92A6-6ABDBDB9F466}"/>
              </a:ext>
            </a:extLst>
          </p:cNvPr>
          <p:cNvSpPr>
            <a:spLocks noChangeArrowheads="1"/>
          </p:cNvSpPr>
          <p:nvPr/>
        </p:nvSpPr>
        <p:spPr bwMode="auto">
          <a:xfrm rot="16200000">
            <a:off x="4033813" y="4711924"/>
            <a:ext cx="357845" cy="342899"/>
          </a:xfrm>
          <a:prstGeom prst="downArrow">
            <a:avLst>
              <a:gd name="adj1" fmla="val 33481"/>
              <a:gd name="adj2" fmla="val 53207"/>
            </a:avLst>
          </a:prstGeom>
          <a:solidFill>
            <a:srgbClr val="5B9BD5"/>
          </a:solidFill>
          <a:ln>
            <a:noFill/>
          </a:ln>
          <a:extLst/>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sp>
        <p:nvSpPr>
          <p:cNvPr id="33" name="文本框 32">
            <a:extLst>
              <a:ext uri="{FF2B5EF4-FFF2-40B4-BE49-F238E27FC236}">
                <a16:creationId xmlns:a16="http://schemas.microsoft.com/office/drawing/2014/main" id="{79429957-2AED-4FB6-8122-5ED0C9CBB8CC}"/>
              </a:ext>
            </a:extLst>
          </p:cNvPr>
          <p:cNvSpPr txBox="1"/>
          <p:nvPr/>
        </p:nvSpPr>
        <p:spPr>
          <a:xfrm>
            <a:off x="6953065" y="3419786"/>
            <a:ext cx="1846413" cy="400110"/>
          </a:xfrm>
          <a:prstGeom prst="rect">
            <a:avLst/>
          </a:prstGeom>
          <a:solidFill>
            <a:schemeClr val="bg1"/>
          </a:solidFill>
        </p:spPr>
        <p:txBody>
          <a:bodyPr wrap="square" rtlCol="0">
            <a:spAutoFit/>
          </a:bodyPr>
          <a:lstStyle/>
          <a:p>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Dirichlet </a:t>
            </a:r>
            <a:r>
              <a:rPr lang="en-US" altLang="zh-CN" sz="2000" b="1" dirty="0" err="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Sinc</a:t>
            </a:r>
            <a:endParaRPr lang="zh-CN" altLang="en-US"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4" name="Object 11">
            <a:extLst>
              <a:ext uri="{FF2B5EF4-FFF2-40B4-BE49-F238E27FC236}">
                <a16:creationId xmlns:a16="http://schemas.microsoft.com/office/drawing/2014/main" id="{A1518C52-F3A1-4A7D-A43D-1F7094E6F8CD}"/>
              </a:ext>
            </a:extLst>
          </p:cNvPr>
          <p:cNvGraphicFramePr>
            <a:graphicFrameLocks noChangeAspect="1"/>
          </p:cNvGraphicFramePr>
          <p:nvPr>
            <p:extLst>
              <p:ext uri="{D42A27DB-BD31-4B8C-83A1-F6EECF244321}">
                <p14:modId xmlns:p14="http://schemas.microsoft.com/office/powerpoint/2010/main" val="3407548571"/>
              </p:ext>
            </p:extLst>
          </p:nvPr>
        </p:nvGraphicFramePr>
        <p:xfrm>
          <a:off x="4566693" y="4032135"/>
          <a:ext cx="1127125" cy="339725"/>
        </p:xfrm>
        <a:graphic>
          <a:graphicData uri="http://schemas.openxmlformats.org/presentationml/2006/ole">
            <mc:AlternateContent xmlns:mc="http://schemas.openxmlformats.org/markup-compatibility/2006">
              <mc:Choice xmlns:v="urn:schemas-microsoft-com:vml" Requires="v">
                <p:oleObj spid="_x0000_s37442" name="Equation" r:id="rId19" imgW="1104840" imgH="330120" progId="Equation.DSMT4">
                  <p:embed/>
                </p:oleObj>
              </mc:Choice>
              <mc:Fallback>
                <p:oleObj name="Equation" r:id="rId19" imgW="1104840" imgH="330120" progId="Equation.DSMT4">
                  <p:embed/>
                  <p:pic>
                    <p:nvPicPr>
                      <p:cNvPr id="22"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20"/>
                      <a:srcRect/>
                      <a:stretch>
                        <a:fillRect/>
                      </a:stretch>
                    </p:blipFill>
                    <p:spPr bwMode="auto">
                      <a:xfrm>
                        <a:off x="4566693" y="4032135"/>
                        <a:ext cx="1127125" cy="339725"/>
                      </a:xfrm>
                      <a:prstGeom prst="rect">
                        <a:avLst/>
                      </a:prstGeom>
                      <a:noFill/>
                      <a:extLst/>
                    </p:spPr>
                  </p:pic>
                </p:oleObj>
              </mc:Fallback>
            </mc:AlternateContent>
          </a:graphicData>
        </a:graphic>
      </p:graphicFrame>
      <p:cxnSp>
        <p:nvCxnSpPr>
          <p:cNvPr id="36" name="直接箭头连接符 35">
            <a:extLst>
              <a:ext uri="{FF2B5EF4-FFF2-40B4-BE49-F238E27FC236}">
                <a16:creationId xmlns:a16="http://schemas.microsoft.com/office/drawing/2014/main" id="{38B48B7E-EFE7-476E-84D8-4CCD07B3006C}"/>
              </a:ext>
            </a:extLst>
          </p:cNvPr>
          <p:cNvCxnSpPr>
            <a:cxnSpLocks/>
          </p:cNvCxnSpPr>
          <p:nvPr/>
        </p:nvCxnSpPr>
        <p:spPr>
          <a:xfrm>
            <a:off x="5927979" y="4201998"/>
            <a:ext cx="581327"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37" name="Object 11">
            <a:extLst>
              <a:ext uri="{FF2B5EF4-FFF2-40B4-BE49-F238E27FC236}">
                <a16:creationId xmlns:a16="http://schemas.microsoft.com/office/drawing/2014/main" id="{1E1BECB2-BD03-4DB0-90B9-E3C5A1384054}"/>
              </a:ext>
            </a:extLst>
          </p:cNvPr>
          <p:cNvGraphicFramePr>
            <a:graphicFrameLocks noChangeAspect="1"/>
          </p:cNvGraphicFramePr>
          <p:nvPr>
            <p:extLst>
              <p:ext uri="{D42A27DB-BD31-4B8C-83A1-F6EECF244321}">
                <p14:modId xmlns:p14="http://schemas.microsoft.com/office/powerpoint/2010/main" val="4098848827"/>
              </p:ext>
            </p:extLst>
          </p:nvPr>
        </p:nvGraphicFramePr>
        <p:xfrm>
          <a:off x="6646863" y="3810788"/>
          <a:ext cx="1069975" cy="746125"/>
        </p:xfrm>
        <a:graphic>
          <a:graphicData uri="http://schemas.openxmlformats.org/presentationml/2006/ole">
            <mc:AlternateContent xmlns:mc="http://schemas.openxmlformats.org/markup-compatibility/2006">
              <mc:Choice xmlns:v="urn:schemas-microsoft-com:vml" Requires="v">
                <p:oleObj spid="_x0000_s37443" name="Equation" r:id="rId21" imgW="990360" imgH="685800" progId="Equation.DSMT4">
                  <p:embed/>
                </p:oleObj>
              </mc:Choice>
              <mc:Fallback>
                <p:oleObj name="Equation" r:id="rId21" imgW="990360" imgH="685800" progId="Equation.DSMT4">
                  <p:embed/>
                  <p:pic>
                    <p:nvPicPr>
                      <p:cNvPr id="22"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22"/>
                      <a:srcRect/>
                      <a:stretch>
                        <a:fillRect/>
                      </a:stretch>
                    </p:blipFill>
                    <p:spPr bwMode="auto">
                      <a:xfrm>
                        <a:off x="6646863" y="3810788"/>
                        <a:ext cx="1069975" cy="746125"/>
                      </a:xfrm>
                      <a:prstGeom prst="rect">
                        <a:avLst/>
                      </a:prstGeom>
                      <a:noFill/>
                      <a:ln>
                        <a:solidFill>
                          <a:srgbClr val="C00000"/>
                        </a:solidFill>
                      </a:ln>
                      <a:extLst/>
                    </p:spPr>
                  </p:pic>
                </p:oleObj>
              </mc:Fallback>
            </mc:AlternateContent>
          </a:graphicData>
        </a:graphic>
      </p:graphicFrame>
      <p:graphicFrame>
        <p:nvGraphicFramePr>
          <p:cNvPr id="39" name="Object 11">
            <a:extLst>
              <a:ext uri="{FF2B5EF4-FFF2-40B4-BE49-F238E27FC236}">
                <a16:creationId xmlns:a16="http://schemas.microsoft.com/office/drawing/2014/main" id="{D6D0F749-1BC8-4ABF-B896-FCB9E2E6DEEE}"/>
              </a:ext>
            </a:extLst>
          </p:cNvPr>
          <p:cNvGraphicFramePr>
            <a:graphicFrameLocks noChangeAspect="1"/>
          </p:cNvGraphicFramePr>
          <p:nvPr>
            <p:extLst>
              <p:ext uri="{D42A27DB-BD31-4B8C-83A1-F6EECF244321}">
                <p14:modId xmlns:p14="http://schemas.microsoft.com/office/powerpoint/2010/main" val="1573324444"/>
              </p:ext>
            </p:extLst>
          </p:nvPr>
        </p:nvGraphicFramePr>
        <p:xfrm>
          <a:off x="4566693" y="5285988"/>
          <a:ext cx="3724275" cy="722313"/>
        </p:xfrm>
        <a:graphic>
          <a:graphicData uri="http://schemas.openxmlformats.org/presentationml/2006/ole">
            <mc:AlternateContent xmlns:mc="http://schemas.openxmlformats.org/markup-compatibility/2006">
              <mc:Choice xmlns:v="urn:schemas-microsoft-com:vml" Requires="v">
                <p:oleObj spid="_x0000_s37444" name="Equation" r:id="rId23" imgW="3429000" imgH="672840" progId="Equation.DSMT4">
                  <p:embed/>
                </p:oleObj>
              </mc:Choice>
              <mc:Fallback>
                <p:oleObj name="Equation" r:id="rId23" imgW="3429000" imgH="672840" progId="Equation.DSMT4">
                  <p:embed/>
                  <p:pic>
                    <p:nvPicPr>
                      <p:cNvPr id="26" name="Object 11">
                        <a:extLst>
                          <a:ext uri="{FF2B5EF4-FFF2-40B4-BE49-F238E27FC236}">
                            <a16:creationId xmlns:a16="http://schemas.microsoft.com/office/drawing/2014/main" id="{438BBC20-95D1-4234-9B41-82CD2C76BE18}"/>
                          </a:ext>
                        </a:extLst>
                      </p:cNvPr>
                      <p:cNvPicPr>
                        <a:picLocks noChangeAspect="1" noChangeArrowheads="1"/>
                      </p:cNvPicPr>
                      <p:nvPr/>
                    </p:nvPicPr>
                    <p:blipFill>
                      <a:blip r:embed="rId24"/>
                      <a:srcRect/>
                      <a:stretch>
                        <a:fillRect/>
                      </a:stretch>
                    </p:blipFill>
                    <p:spPr bwMode="auto">
                      <a:xfrm>
                        <a:off x="4566693" y="5285988"/>
                        <a:ext cx="3724275" cy="722313"/>
                      </a:xfrm>
                      <a:prstGeom prst="rect">
                        <a:avLst/>
                      </a:prstGeom>
                      <a:noFill/>
                      <a:ln>
                        <a:solidFill>
                          <a:srgbClr val="C00000"/>
                        </a:solidFill>
                      </a:ln>
                      <a:extLst/>
                    </p:spPr>
                  </p:pic>
                </p:oleObj>
              </mc:Fallback>
            </mc:AlternateContent>
          </a:graphicData>
        </a:graphic>
      </p:graphicFrame>
      <p:graphicFrame>
        <p:nvGraphicFramePr>
          <p:cNvPr id="40" name="Object 11">
            <a:extLst>
              <a:ext uri="{FF2B5EF4-FFF2-40B4-BE49-F238E27FC236}">
                <a16:creationId xmlns:a16="http://schemas.microsoft.com/office/drawing/2014/main" id="{C00FA549-4A9E-411E-BE4B-38D99E153745}"/>
              </a:ext>
            </a:extLst>
          </p:cNvPr>
          <p:cNvGraphicFramePr>
            <a:graphicFrameLocks noChangeAspect="1"/>
          </p:cNvGraphicFramePr>
          <p:nvPr>
            <p:extLst>
              <p:ext uri="{D42A27DB-BD31-4B8C-83A1-F6EECF244321}">
                <p14:modId xmlns:p14="http://schemas.microsoft.com/office/powerpoint/2010/main" val="4127019287"/>
              </p:ext>
            </p:extLst>
          </p:nvPr>
        </p:nvGraphicFramePr>
        <p:xfrm>
          <a:off x="6109353" y="4579000"/>
          <a:ext cx="646113" cy="339725"/>
        </p:xfrm>
        <a:graphic>
          <a:graphicData uri="http://schemas.openxmlformats.org/presentationml/2006/ole">
            <mc:AlternateContent xmlns:mc="http://schemas.openxmlformats.org/markup-compatibility/2006">
              <mc:Choice xmlns:v="urn:schemas-microsoft-com:vml" Requires="v">
                <p:oleObj spid="_x0000_s37445" name="Equation" r:id="rId25" imgW="634680" imgH="330120" progId="Equation.DSMT4">
                  <p:embed/>
                </p:oleObj>
              </mc:Choice>
              <mc:Fallback>
                <p:oleObj name="Equation" r:id="rId25" imgW="634680" imgH="330120" progId="Equation.DSMT4">
                  <p:embed/>
                  <p:pic>
                    <p:nvPicPr>
                      <p:cNvPr id="34" name="Object 11">
                        <a:extLst>
                          <a:ext uri="{FF2B5EF4-FFF2-40B4-BE49-F238E27FC236}">
                            <a16:creationId xmlns:a16="http://schemas.microsoft.com/office/drawing/2014/main" id="{A1518C52-F3A1-4A7D-A43D-1F7094E6F8CD}"/>
                          </a:ext>
                        </a:extLst>
                      </p:cNvPr>
                      <p:cNvPicPr>
                        <a:picLocks noChangeAspect="1" noChangeArrowheads="1"/>
                      </p:cNvPicPr>
                      <p:nvPr/>
                    </p:nvPicPr>
                    <p:blipFill>
                      <a:blip r:embed="rId26"/>
                      <a:srcRect/>
                      <a:stretch>
                        <a:fillRect/>
                      </a:stretch>
                    </p:blipFill>
                    <p:spPr bwMode="auto">
                      <a:xfrm>
                        <a:off x="6109353" y="4579000"/>
                        <a:ext cx="646113" cy="339725"/>
                      </a:xfrm>
                      <a:prstGeom prst="rect">
                        <a:avLst/>
                      </a:prstGeom>
                      <a:noFill/>
                      <a:extLst/>
                    </p:spPr>
                  </p:pic>
                </p:oleObj>
              </mc:Fallback>
            </mc:AlternateContent>
          </a:graphicData>
        </a:graphic>
      </p:graphicFrame>
      <p:cxnSp>
        <p:nvCxnSpPr>
          <p:cNvPr id="41" name="直接箭头连接符 40">
            <a:extLst>
              <a:ext uri="{FF2B5EF4-FFF2-40B4-BE49-F238E27FC236}">
                <a16:creationId xmlns:a16="http://schemas.microsoft.com/office/drawing/2014/main" id="{F7666411-512A-4B89-8BBB-02438B6BA1A3}"/>
              </a:ext>
            </a:extLst>
          </p:cNvPr>
          <p:cNvCxnSpPr>
            <a:cxnSpLocks/>
          </p:cNvCxnSpPr>
          <p:nvPr/>
        </p:nvCxnSpPr>
        <p:spPr>
          <a:xfrm flipH="1">
            <a:off x="6345449" y="4890800"/>
            <a:ext cx="23487" cy="355728"/>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6C9ED86B-DC43-4806-BF34-6831A412F765}"/>
              </a:ext>
            </a:extLst>
          </p:cNvPr>
          <p:cNvPicPr>
            <a:picLocks noChangeAspect="1"/>
          </p:cNvPicPr>
          <p:nvPr/>
        </p:nvPicPr>
        <p:blipFill>
          <a:blip r:embed="rId27">
            <a:clrChange>
              <a:clrFrom>
                <a:srgbClr val="F0F0F0"/>
              </a:clrFrom>
              <a:clrTo>
                <a:srgbClr val="F0F0F0">
                  <a:alpha val="0"/>
                </a:srgbClr>
              </a:clrTo>
            </a:clrChange>
          </a:blip>
          <a:stretch>
            <a:fillRect/>
          </a:stretch>
        </p:blipFill>
        <p:spPr>
          <a:xfrm>
            <a:off x="6810190" y="1802170"/>
            <a:ext cx="2054523" cy="1689275"/>
          </a:xfrm>
          <a:prstGeom prst="rect">
            <a:avLst/>
          </a:prstGeom>
        </p:spPr>
      </p:pic>
      <p:cxnSp>
        <p:nvCxnSpPr>
          <p:cNvPr id="30" name="直接箭头连接符 29">
            <a:extLst>
              <a:ext uri="{FF2B5EF4-FFF2-40B4-BE49-F238E27FC236}">
                <a16:creationId xmlns:a16="http://schemas.microsoft.com/office/drawing/2014/main" id="{F7666411-512A-4B89-8BBB-02438B6BA1A3}"/>
              </a:ext>
            </a:extLst>
          </p:cNvPr>
          <p:cNvCxnSpPr>
            <a:cxnSpLocks/>
          </p:cNvCxnSpPr>
          <p:nvPr/>
        </p:nvCxnSpPr>
        <p:spPr>
          <a:xfrm flipH="1">
            <a:off x="6117835" y="6042033"/>
            <a:ext cx="314575" cy="26251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2" name="Object 11">
            <a:extLst>
              <a:ext uri="{FF2B5EF4-FFF2-40B4-BE49-F238E27FC236}">
                <a16:creationId xmlns:a16="http://schemas.microsoft.com/office/drawing/2014/main" id="{438BBC20-95D1-4234-9B41-82CD2C76BE18}"/>
              </a:ext>
            </a:extLst>
          </p:cNvPr>
          <p:cNvGraphicFramePr>
            <a:graphicFrameLocks noChangeAspect="1"/>
          </p:cNvGraphicFramePr>
          <p:nvPr>
            <p:extLst>
              <p:ext uri="{D42A27DB-BD31-4B8C-83A1-F6EECF244321}">
                <p14:modId xmlns:p14="http://schemas.microsoft.com/office/powerpoint/2010/main" val="697447282"/>
              </p:ext>
            </p:extLst>
          </p:nvPr>
        </p:nvGraphicFramePr>
        <p:xfrm>
          <a:off x="236182" y="3847865"/>
          <a:ext cx="1103313" cy="315913"/>
        </p:xfrm>
        <a:graphic>
          <a:graphicData uri="http://schemas.openxmlformats.org/presentationml/2006/ole">
            <mc:AlternateContent xmlns:mc="http://schemas.openxmlformats.org/markup-compatibility/2006">
              <mc:Choice xmlns:v="urn:schemas-microsoft-com:vml" Requires="v">
                <p:oleObj spid="_x0000_s37446" name="Equation" r:id="rId28" imgW="1143000" imgH="330120" progId="Equation.DSMT4">
                  <p:embed/>
                </p:oleObj>
              </mc:Choice>
              <mc:Fallback>
                <p:oleObj name="Equation" r:id="rId28" imgW="1143000" imgH="330120" progId="Equation.DSMT4">
                  <p:embed/>
                  <p:pic>
                    <p:nvPicPr>
                      <p:cNvPr id="29" name="Object 11">
                        <a:extLst>
                          <a:ext uri="{FF2B5EF4-FFF2-40B4-BE49-F238E27FC236}">
                            <a16:creationId xmlns:a16="http://schemas.microsoft.com/office/drawing/2014/main" id="{438BBC20-95D1-4234-9B41-82CD2C76BE18}"/>
                          </a:ext>
                        </a:extLst>
                      </p:cNvPr>
                      <p:cNvPicPr>
                        <a:picLocks noChangeAspect="1" noChangeArrowheads="1"/>
                      </p:cNvPicPr>
                      <p:nvPr/>
                    </p:nvPicPr>
                    <p:blipFill>
                      <a:blip r:embed="rId29"/>
                      <a:srcRect/>
                      <a:stretch>
                        <a:fillRect/>
                      </a:stretch>
                    </p:blipFill>
                    <p:spPr bwMode="auto">
                      <a:xfrm>
                        <a:off x="236182" y="3847865"/>
                        <a:ext cx="1103313" cy="315913"/>
                      </a:xfrm>
                      <a:prstGeom prst="rect">
                        <a:avLst/>
                      </a:prstGeom>
                      <a:noFill/>
                    </p:spPr>
                  </p:pic>
                </p:oleObj>
              </mc:Fallback>
            </mc:AlternateContent>
          </a:graphicData>
        </a:graphic>
      </p:graphicFrame>
      <p:graphicFrame>
        <p:nvGraphicFramePr>
          <p:cNvPr id="43" name="Object 11">
            <a:extLst>
              <a:ext uri="{FF2B5EF4-FFF2-40B4-BE49-F238E27FC236}">
                <a16:creationId xmlns:a16="http://schemas.microsoft.com/office/drawing/2014/main" id="{438BBC20-95D1-4234-9B41-82CD2C76BE18}"/>
              </a:ext>
            </a:extLst>
          </p:cNvPr>
          <p:cNvGraphicFramePr>
            <a:graphicFrameLocks noChangeAspect="1"/>
          </p:cNvGraphicFramePr>
          <p:nvPr>
            <p:extLst>
              <p:ext uri="{D42A27DB-BD31-4B8C-83A1-F6EECF244321}">
                <p14:modId xmlns:p14="http://schemas.microsoft.com/office/powerpoint/2010/main" val="2013243071"/>
              </p:ext>
            </p:extLst>
          </p:nvPr>
        </p:nvGraphicFramePr>
        <p:xfrm>
          <a:off x="381208" y="4275379"/>
          <a:ext cx="3525837" cy="674687"/>
        </p:xfrm>
        <a:graphic>
          <a:graphicData uri="http://schemas.openxmlformats.org/presentationml/2006/ole">
            <mc:AlternateContent xmlns:mc="http://schemas.openxmlformats.org/markup-compatibility/2006">
              <mc:Choice xmlns:v="urn:schemas-microsoft-com:vml" Requires="v">
                <p:oleObj spid="_x0000_s37447" name="Equation" r:id="rId30" imgW="3733560" imgH="723600" progId="Equation.DSMT4">
                  <p:embed/>
                </p:oleObj>
              </mc:Choice>
              <mc:Fallback>
                <p:oleObj name="Equation" r:id="rId30" imgW="3733560" imgH="723600" progId="Equation.DSMT4">
                  <p:embed/>
                  <p:pic>
                    <p:nvPicPr>
                      <p:cNvPr id="30" name="Object 11">
                        <a:extLst>
                          <a:ext uri="{FF2B5EF4-FFF2-40B4-BE49-F238E27FC236}">
                            <a16:creationId xmlns:a16="http://schemas.microsoft.com/office/drawing/2014/main" id="{438BBC20-95D1-4234-9B41-82CD2C76BE18}"/>
                          </a:ext>
                        </a:extLst>
                      </p:cNvPr>
                      <p:cNvPicPr>
                        <a:picLocks noChangeAspect="1" noChangeArrowheads="1"/>
                      </p:cNvPicPr>
                      <p:nvPr/>
                    </p:nvPicPr>
                    <p:blipFill>
                      <a:blip r:embed="rId31"/>
                      <a:srcRect/>
                      <a:stretch>
                        <a:fillRect/>
                      </a:stretch>
                    </p:blipFill>
                    <p:spPr bwMode="auto">
                      <a:xfrm>
                        <a:off x="381208" y="4275379"/>
                        <a:ext cx="3525837" cy="674687"/>
                      </a:xfrm>
                      <a:prstGeom prst="rect">
                        <a:avLst/>
                      </a:prstGeom>
                      <a:noFill/>
                    </p:spPr>
                  </p:pic>
                </p:oleObj>
              </mc:Fallback>
            </mc:AlternateContent>
          </a:graphicData>
        </a:graphic>
      </p:graphicFrame>
      <p:graphicFrame>
        <p:nvGraphicFramePr>
          <p:cNvPr id="44" name="Object 11">
            <a:extLst>
              <a:ext uri="{FF2B5EF4-FFF2-40B4-BE49-F238E27FC236}">
                <a16:creationId xmlns:a16="http://schemas.microsoft.com/office/drawing/2014/main" id="{438BBC20-95D1-4234-9B41-82CD2C76BE18}"/>
              </a:ext>
            </a:extLst>
          </p:cNvPr>
          <p:cNvGraphicFramePr>
            <a:graphicFrameLocks noChangeAspect="1"/>
          </p:cNvGraphicFramePr>
          <p:nvPr>
            <p:extLst>
              <p:ext uri="{D42A27DB-BD31-4B8C-83A1-F6EECF244321}">
                <p14:modId xmlns:p14="http://schemas.microsoft.com/office/powerpoint/2010/main" val="3985090778"/>
              </p:ext>
            </p:extLst>
          </p:nvPr>
        </p:nvGraphicFramePr>
        <p:xfrm>
          <a:off x="200025" y="5321300"/>
          <a:ext cx="3159125" cy="641350"/>
        </p:xfrm>
        <a:graphic>
          <a:graphicData uri="http://schemas.openxmlformats.org/presentationml/2006/ole">
            <mc:AlternateContent xmlns:mc="http://schemas.openxmlformats.org/markup-compatibility/2006">
              <mc:Choice xmlns:v="urn:schemas-microsoft-com:vml" Requires="v">
                <p:oleObj spid="_x0000_s37448" name="Equation" r:id="rId32" imgW="3276360" imgH="672840" progId="Equation.DSMT4">
                  <p:embed/>
                </p:oleObj>
              </mc:Choice>
              <mc:Fallback>
                <p:oleObj name="Equation" r:id="rId32" imgW="3276360" imgH="672840" progId="Equation.DSMT4">
                  <p:embed/>
                  <p:pic>
                    <p:nvPicPr>
                      <p:cNvPr id="31" name="Object 11">
                        <a:extLst>
                          <a:ext uri="{FF2B5EF4-FFF2-40B4-BE49-F238E27FC236}">
                            <a16:creationId xmlns:a16="http://schemas.microsoft.com/office/drawing/2014/main" id="{438BBC20-95D1-4234-9B41-82CD2C76BE18}"/>
                          </a:ext>
                        </a:extLst>
                      </p:cNvPr>
                      <p:cNvPicPr>
                        <a:picLocks noChangeAspect="1" noChangeArrowheads="1"/>
                      </p:cNvPicPr>
                      <p:nvPr/>
                    </p:nvPicPr>
                    <p:blipFill>
                      <a:blip r:embed="rId33"/>
                      <a:srcRect/>
                      <a:stretch>
                        <a:fillRect/>
                      </a:stretch>
                    </p:blipFill>
                    <p:spPr bwMode="auto">
                      <a:xfrm>
                        <a:off x="200025" y="5321300"/>
                        <a:ext cx="3159125" cy="641350"/>
                      </a:xfrm>
                      <a:prstGeom prst="rect">
                        <a:avLst/>
                      </a:prstGeom>
                      <a:noFill/>
                    </p:spPr>
                  </p:pic>
                </p:oleObj>
              </mc:Fallback>
            </mc:AlternateContent>
          </a:graphicData>
        </a:graphic>
      </p:graphicFrame>
      <p:graphicFrame>
        <p:nvGraphicFramePr>
          <p:cNvPr id="46" name="Object 11">
            <a:extLst>
              <a:ext uri="{FF2B5EF4-FFF2-40B4-BE49-F238E27FC236}">
                <a16:creationId xmlns:a16="http://schemas.microsoft.com/office/drawing/2014/main" id="{438BBC20-95D1-4234-9B41-82CD2C76BE18}"/>
              </a:ext>
            </a:extLst>
          </p:cNvPr>
          <p:cNvGraphicFramePr>
            <a:graphicFrameLocks noChangeAspect="1"/>
          </p:cNvGraphicFramePr>
          <p:nvPr>
            <p:extLst>
              <p:ext uri="{D42A27DB-BD31-4B8C-83A1-F6EECF244321}">
                <p14:modId xmlns:p14="http://schemas.microsoft.com/office/powerpoint/2010/main" val="3532412505"/>
              </p:ext>
            </p:extLst>
          </p:nvPr>
        </p:nvGraphicFramePr>
        <p:xfrm>
          <a:off x="4691080" y="3136671"/>
          <a:ext cx="2106612" cy="592138"/>
        </p:xfrm>
        <a:graphic>
          <a:graphicData uri="http://schemas.openxmlformats.org/presentationml/2006/ole">
            <mc:AlternateContent xmlns:mc="http://schemas.openxmlformats.org/markup-compatibility/2006">
              <mc:Choice xmlns:v="urn:schemas-microsoft-com:vml" Requires="v">
                <p:oleObj spid="_x0000_s37449" name="Equation" r:id="rId34" imgW="2184120" imgH="622080" progId="Equation.DSMT4">
                  <p:embed/>
                </p:oleObj>
              </mc:Choice>
              <mc:Fallback>
                <p:oleObj name="Equation" r:id="rId34" imgW="2184120" imgH="622080" progId="Equation.DSMT4">
                  <p:embed/>
                  <p:pic>
                    <p:nvPicPr>
                      <p:cNvPr id="34" name="Object 11">
                        <a:extLst>
                          <a:ext uri="{FF2B5EF4-FFF2-40B4-BE49-F238E27FC236}">
                            <a16:creationId xmlns:a16="http://schemas.microsoft.com/office/drawing/2014/main" id="{438BBC20-95D1-4234-9B41-82CD2C76BE18}"/>
                          </a:ext>
                        </a:extLst>
                      </p:cNvPr>
                      <p:cNvPicPr>
                        <a:picLocks noChangeAspect="1" noChangeArrowheads="1"/>
                      </p:cNvPicPr>
                      <p:nvPr/>
                    </p:nvPicPr>
                    <p:blipFill>
                      <a:blip r:embed="rId35"/>
                      <a:srcRect/>
                      <a:stretch>
                        <a:fillRect/>
                      </a:stretch>
                    </p:blipFill>
                    <p:spPr bwMode="auto">
                      <a:xfrm>
                        <a:off x="4691080" y="3136671"/>
                        <a:ext cx="2106612" cy="592138"/>
                      </a:xfrm>
                      <a:prstGeom prst="rect">
                        <a:avLst/>
                      </a:prstGeom>
                      <a:noFill/>
                    </p:spPr>
                  </p:pic>
                </p:oleObj>
              </mc:Fallback>
            </mc:AlternateContent>
          </a:graphicData>
        </a:graphic>
      </p:graphicFrame>
      <p:sp>
        <p:nvSpPr>
          <p:cNvPr id="7" name="文本框 6"/>
          <p:cNvSpPr txBox="1"/>
          <p:nvPr/>
        </p:nvSpPr>
        <p:spPr>
          <a:xfrm>
            <a:off x="5038056" y="6206515"/>
            <a:ext cx="1871025" cy="369332"/>
          </a:xfrm>
          <a:prstGeom prst="rect">
            <a:avLst/>
          </a:prstGeom>
          <a:noFill/>
        </p:spPr>
        <p:txBody>
          <a:bodyPr wrap="none" rtlCol="0">
            <a:spAutoFit/>
          </a:bodyPr>
          <a:lstStyle/>
          <a:p>
            <a:r>
              <a:rPr lang="en-US" altLang="zh-CN" b="1" dirty="0" smtClean="0">
                <a:solidFill>
                  <a:srgbClr val="C00000"/>
                </a:solidFill>
                <a:latin typeface="Times New Roman" panose="02020603050405020304" pitchFamily="18" charset="0"/>
                <a:cs typeface="Times New Roman" panose="02020603050405020304" pitchFamily="18" charset="0"/>
              </a:rPr>
              <a:t>Antenna number</a:t>
            </a:r>
            <a:endParaRPr lang="zh-CN" altLang="en-US" b="1" dirty="0">
              <a:solidFill>
                <a:srgbClr val="C00000"/>
              </a:solidFill>
              <a:latin typeface="Times New Roman" panose="02020603050405020304" pitchFamily="18" charset="0"/>
              <a:cs typeface="Times New Roman" panose="02020603050405020304" pitchFamily="18" charset="0"/>
            </a:endParaRPr>
          </a:p>
        </p:txBody>
      </p:sp>
      <p:cxnSp>
        <p:nvCxnSpPr>
          <p:cNvPr id="47" name="直接箭头连接符 46">
            <a:extLst>
              <a:ext uri="{FF2B5EF4-FFF2-40B4-BE49-F238E27FC236}">
                <a16:creationId xmlns:a16="http://schemas.microsoft.com/office/drawing/2014/main" id="{F7666411-512A-4B89-8BBB-02438B6BA1A3}"/>
              </a:ext>
            </a:extLst>
          </p:cNvPr>
          <p:cNvCxnSpPr>
            <a:cxnSpLocks/>
          </p:cNvCxnSpPr>
          <p:nvPr/>
        </p:nvCxnSpPr>
        <p:spPr>
          <a:xfrm flipV="1">
            <a:off x="7276564" y="5153325"/>
            <a:ext cx="277558" cy="248972"/>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087438" y="4772752"/>
            <a:ext cx="1274708" cy="369332"/>
          </a:xfrm>
          <a:prstGeom prst="rect">
            <a:avLst/>
          </a:prstGeom>
          <a:noFill/>
        </p:spPr>
        <p:txBody>
          <a:bodyPr wrap="none" rtlCol="0">
            <a:spAutoFit/>
          </a:bodyPr>
          <a:lstStyle/>
          <a:p>
            <a:r>
              <a:rPr lang="en-US" altLang="zh-CN" b="1" dirty="0" smtClean="0">
                <a:solidFill>
                  <a:srgbClr val="C00000"/>
                </a:solidFill>
                <a:latin typeface="Times New Roman" panose="02020603050405020304" pitchFamily="18" charset="0"/>
                <a:cs typeface="Times New Roman" panose="02020603050405020304" pitchFamily="18" charset="0"/>
              </a:rPr>
              <a:t>Bandwidth</a:t>
            </a:r>
            <a:endParaRPr lang="zh-CN" alt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5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22" presetClass="entr" presetSubtype="8"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7CA33193-8BEC-41BB-B0EF-C0B9EC7FAC61}"/>
              </a:ext>
            </a:extLst>
          </p:cNvPr>
          <p:cNvSpPr/>
          <p:nvPr/>
        </p:nvSpPr>
        <p:spPr>
          <a:xfrm>
            <a:off x="879676" y="5898704"/>
            <a:ext cx="8250631" cy="222502"/>
          </a:xfrm>
          <a:prstGeom prst="rect">
            <a:avLst/>
          </a:prstGeom>
        </p:spPr>
        <p:txBody>
          <a:bodyPr wrap="square">
            <a:spAutoFit/>
          </a:bodyPr>
          <a:lstStyle/>
          <a:p>
            <a:endParaRPr lang="en-US" altLang="zh-CN" sz="1050" dirty="0">
              <a:solidFill>
                <a:srgbClr val="44546A"/>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83A58858-E5E2-4F5F-8FCB-8D3300B79A74}"/>
              </a:ext>
            </a:extLst>
          </p:cNvPr>
          <p:cNvPicPr>
            <a:picLocks noChangeAspect="1"/>
          </p:cNvPicPr>
          <p:nvPr/>
        </p:nvPicPr>
        <p:blipFill rotWithShape="1">
          <a:blip r:embed="rId4"/>
          <a:srcRect l="4098" t="4667" r="7953" b="-286"/>
          <a:stretch/>
        </p:blipFill>
        <p:spPr>
          <a:xfrm>
            <a:off x="4788583" y="2721485"/>
            <a:ext cx="4206584" cy="3424986"/>
          </a:xfrm>
          <a:prstGeom prst="rect">
            <a:avLst/>
          </a:prstGeom>
        </p:spPr>
      </p:pic>
      <p:pic>
        <p:nvPicPr>
          <p:cNvPr id="15" name="图片 14">
            <a:extLst>
              <a:ext uri="{FF2B5EF4-FFF2-40B4-BE49-F238E27FC236}">
                <a16:creationId xmlns:a16="http://schemas.microsoft.com/office/drawing/2014/main" id="{8A6D28BA-16F7-4682-9942-46F027751598}"/>
              </a:ext>
            </a:extLst>
          </p:cNvPr>
          <p:cNvPicPr>
            <a:picLocks noChangeAspect="1"/>
          </p:cNvPicPr>
          <p:nvPr/>
        </p:nvPicPr>
        <p:blipFill rotWithShape="1">
          <a:blip r:embed="rId5"/>
          <a:srcRect l="48742" t="4573" r="6862"/>
          <a:stretch/>
        </p:blipFill>
        <p:spPr>
          <a:xfrm>
            <a:off x="2428385" y="2545336"/>
            <a:ext cx="2306321" cy="3712602"/>
          </a:xfrm>
          <a:prstGeom prst="rect">
            <a:avLst/>
          </a:prstGeom>
        </p:spPr>
      </p:pic>
      <p:pic>
        <p:nvPicPr>
          <p:cNvPr id="16" name="图片 15">
            <a:extLst>
              <a:ext uri="{FF2B5EF4-FFF2-40B4-BE49-F238E27FC236}">
                <a16:creationId xmlns:a16="http://schemas.microsoft.com/office/drawing/2014/main" id="{40426ABF-A274-411F-972E-5AA8E7F08170}"/>
              </a:ext>
            </a:extLst>
          </p:cNvPr>
          <p:cNvPicPr>
            <a:picLocks noChangeAspect="1"/>
          </p:cNvPicPr>
          <p:nvPr/>
        </p:nvPicPr>
        <p:blipFill rotWithShape="1">
          <a:blip r:embed="rId6"/>
          <a:srcRect l="5276" t="5401" r="51392" b="1343"/>
          <a:stretch/>
        </p:blipFill>
        <p:spPr>
          <a:xfrm>
            <a:off x="148833" y="2551385"/>
            <a:ext cx="2279552" cy="3673996"/>
          </a:xfrm>
          <a:prstGeom prst="rect">
            <a:avLst/>
          </a:prstGeom>
        </p:spPr>
      </p:pic>
      <p:sp>
        <p:nvSpPr>
          <p:cNvPr id="19" name="文本框 18">
            <a:extLst>
              <a:ext uri="{FF2B5EF4-FFF2-40B4-BE49-F238E27FC236}">
                <a16:creationId xmlns:a16="http://schemas.microsoft.com/office/drawing/2014/main" id="{334E34CE-CA66-453F-8D4D-0C3C71422D2A}"/>
              </a:ext>
            </a:extLst>
          </p:cNvPr>
          <p:cNvSpPr txBox="1"/>
          <p:nvPr/>
        </p:nvSpPr>
        <p:spPr>
          <a:xfrm>
            <a:off x="87265" y="121531"/>
            <a:ext cx="2109873"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Beam </a:t>
            </a:r>
            <a:r>
              <a:rPr lang="en-US" altLang="zh-CN" sz="3200" b="1" dirty="0" smtClean="0">
                <a:solidFill>
                  <a:schemeClr val="tx2"/>
                </a:solidFill>
                <a:latin typeface="Times New Roman" panose="02020603050405020304" pitchFamily="18" charset="0"/>
                <a:cs typeface="Times New Roman" panose="02020603050405020304" pitchFamily="18" charset="0"/>
              </a:rPr>
              <a:t>split</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C436A512-983B-4D1A-8D6D-2C678C02683B}"/>
              </a:ext>
            </a:extLst>
          </p:cNvPr>
          <p:cNvSpPr txBox="1"/>
          <p:nvPr/>
        </p:nvSpPr>
        <p:spPr>
          <a:xfrm>
            <a:off x="87265" y="832338"/>
            <a:ext cx="8980536" cy="1800493"/>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Simulation results</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Parameters</a:t>
            </a:r>
          </a:p>
          <a:p>
            <a:pPr marL="800100" lvl="1" indent="-342900">
              <a:lnSpc>
                <a:spcPct val="125000"/>
              </a:lnSpc>
              <a:buClr>
                <a:srgbClr val="44546A"/>
              </a:buClr>
              <a:buFont typeface="Wingdings" panose="05000000000000000000" pitchFamily="2" charset="2"/>
              <a:buChar char="n"/>
            </a:pP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Totally separated beams</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suffer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serious array gain loss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in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THz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case</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The wider the bandwidth, the serious the array gain loss                 </a:t>
            </a:r>
          </a:p>
        </p:txBody>
      </p:sp>
      <p:graphicFrame>
        <p:nvGraphicFramePr>
          <p:cNvPr id="23" name="Object 11">
            <a:extLst>
              <a:ext uri="{FF2B5EF4-FFF2-40B4-BE49-F238E27FC236}">
                <a16:creationId xmlns:a16="http://schemas.microsoft.com/office/drawing/2014/main" id="{92FA979A-A256-4A74-834D-121122608988}"/>
              </a:ext>
            </a:extLst>
          </p:cNvPr>
          <p:cNvGraphicFramePr>
            <a:graphicFrameLocks noChangeAspect="1"/>
          </p:cNvGraphicFramePr>
          <p:nvPr>
            <p:extLst>
              <p:ext uri="{D42A27DB-BD31-4B8C-83A1-F6EECF244321}">
                <p14:modId xmlns:p14="http://schemas.microsoft.com/office/powerpoint/2010/main" val="3448251306"/>
              </p:ext>
            </p:extLst>
          </p:nvPr>
        </p:nvGraphicFramePr>
        <p:xfrm>
          <a:off x="2183877" y="1481765"/>
          <a:ext cx="4467225" cy="357188"/>
        </p:xfrm>
        <a:graphic>
          <a:graphicData uri="http://schemas.openxmlformats.org/presentationml/2006/ole">
            <mc:AlternateContent xmlns:mc="http://schemas.openxmlformats.org/markup-compatibility/2006">
              <mc:Choice xmlns:v="urn:schemas-microsoft-com:vml" Requires="v">
                <p:oleObj spid="_x0000_s11136" name="Equation" r:id="rId7" imgW="4114800" imgH="330120" progId="Equation.DSMT4">
                  <p:embed/>
                </p:oleObj>
              </mc:Choice>
              <mc:Fallback>
                <p:oleObj name="Equation" r:id="rId7" imgW="4114800" imgH="330120" progId="Equation.DSMT4">
                  <p:embed/>
                  <p:pic>
                    <p:nvPicPr>
                      <p:cNvPr id="79" name="Object 11">
                        <a:extLst>
                          <a:ext uri="{FF2B5EF4-FFF2-40B4-BE49-F238E27FC236}">
                            <a16:creationId xmlns:a16="http://schemas.microsoft.com/office/drawing/2014/main" id="{EC6E1E29-E1FF-4771-9C4D-FB1FA0017D95}"/>
                          </a:ext>
                        </a:extLst>
                      </p:cNvPr>
                      <p:cNvPicPr>
                        <a:picLocks noChangeAspect="1" noChangeArrowheads="1"/>
                      </p:cNvPicPr>
                      <p:nvPr/>
                    </p:nvPicPr>
                    <p:blipFill>
                      <a:blip r:embed="rId8"/>
                      <a:srcRect/>
                      <a:stretch>
                        <a:fillRect/>
                      </a:stretch>
                    </p:blipFill>
                    <p:spPr bwMode="auto">
                      <a:xfrm>
                        <a:off x="2183877" y="1481765"/>
                        <a:ext cx="4467225" cy="357188"/>
                      </a:xfrm>
                      <a:prstGeom prst="rect">
                        <a:avLst/>
                      </a:prstGeom>
                      <a:noFill/>
                      <a:extLst/>
                    </p:spPr>
                  </p:pic>
                </p:oleObj>
              </mc:Fallback>
            </mc:AlternateContent>
          </a:graphicData>
        </a:graphic>
      </p:graphicFrame>
      <p:graphicFrame>
        <p:nvGraphicFramePr>
          <p:cNvPr id="24" name="Object 11">
            <a:extLst>
              <a:ext uri="{FF2B5EF4-FFF2-40B4-BE49-F238E27FC236}">
                <a16:creationId xmlns:a16="http://schemas.microsoft.com/office/drawing/2014/main" id="{0CCCC400-92DA-4E9C-88BF-29B61D4572A2}"/>
              </a:ext>
            </a:extLst>
          </p:cNvPr>
          <p:cNvGraphicFramePr>
            <a:graphicFrameLocks noChangeAspect="1"/>
          </p:cNvGraphicFramePr>
          <p:nvPr>
            <p:extLst>
              <p:ext uri="{D42A27DB-BD31-4B8C-83A1-F6EECF244321}">
                <p14:modId xmlns:p14="http://schemas.microsoft.com/office/powerpoint/2010/main" val="4050767865"/>
              </p:ext>
            </p:extLst>
          </p:nvPr>
        </p:nvGraphicFramePr>
        <p:xfrm>
          <a:off x="792637" y="6191879"/>
          <a:ext cx="1180957" cy="288288"/>
        </p:xfrm>
        <a:graphic>
          <a:graphicData uri="http://schemas.openxmlformats.org/presentationml/2006/ole">
            <mc:AlternateContent xmlns:mc="http://schemas.openxmlformats.org/markup-compatibility/2006">
              <mc:Choice xmlns:v="urn:schemas-microsoft-com:vml" Requires="v">
                <p:oleObj spid="_x0000_s11137" name="Equation" r:id="rId9" imgW="1257120" imgH="304560" progId="Equation.DSMT4">
                  <p:embed/>
                </p:oleObj>
              </mc:Choice>
              <mc:Fallback>
                <p:oleObj name="Equation" r:id="rId9" imgW="1257120" imgH="304560" progId="Equation.DSMT4">
                  <p:embed/>
                  <p:pic>
                    <p:nvPicPr>
                      <p:cNvPr id="34" name="Object 11">
                        <a:extLst>
                          <a:ext uri="{FF2B5EF4-FFF2-40B4-BE49-F238E27FC236}">
                            <a16:creationId xmlns:a16="http://schemas.microsoft.com/office/drawing/2014/main" id="{A1518C52-F3A1-4A7D-A43D-1F7094E6F8CD}"/>
                          </a:ext>
                        </a:extLst>
                      </p:cNvPr>
                      <p:cNvPicPr>
                        <a:picLocks noChangeAspect="1" noChangeArrowheads="1"/>
                      </p:cNvPicPr>
                      <p:nvPr/>
                    </p:nvPicPr>
                    <p:blipFill>
                      <a:blip r:embed="rId10"/>
                      <a:srcRect/>
                      <a:stretch>
                        <a:fillRect/>
                      </a:stretch>
                    </p:blipFill>
                    <p:spPr bwMode="auto">
                      <a:xfrm>
                        <a:off x="792637" y="6191879"/>
                        <a:ext cx="1180957" cy="288288"/>
                      </a:xfrm>
                      <a:prstGeom prst="rect">
                        <a:avLst/>
                      </a:prstGeom>
                      <a:noFill/>
                      <a:extLst/>
                    </p:spPr>
                  </p:pic>
                </p:oleObj>
              </mc:Fallback>
            </mc:AlternateContent>
          </a:graphicData>
        </a:graphic>
      </p:graphicFrame>
      <p:graphicFrame>
        <p:nvGraphicFramePr>
          <p:cNvPr id="25" name="Object 11">
            <a:extLst>
              <a:ext uri="{FF2B5EF4-FFF2-40B4-BE49-F238E27FC236}">
                <a16:creationId xmlns:a16="http://schemas.microsoft.com/office/drawing/2014/main" id="{E461250F-BCDB-483E-A3E4-CB890C793FEF}"/>
              </a:ext>
            </a:extLst>
          </p:cNvPr>
          <p:cNvGraphicFramePr>
            <a:graphicFrameLocks noChangeAspect="1"/>
          </p:cNvGraphicFramePr>
          <p:nvPr>
            <p:extLst>
              <p:ext uri="{D42A27DB-BD31-4B8C-83A1-F6EECF244321}">
                <p14:modId xmlns:p14="http://schemas.microsoft.com/office/powerpoint/2010/main" val="1322368488"/>
              </p:ext>
            </p:extLst>
          </p:nvPr>
        </p:nvGraphicFramePr>
        <p:xfrm>
          <a:off x="3239015" y="6188576"/>
          <a:ext cx="1014131" cy="288289"/>
        </p:xfrm>
        <a:graphic>
          <a:graphicData uri="http://schemas.openxmlformats.org/presentationml/2006/ole">
            <mc:AlternateContent xmlns:mc="http://schemas.openxmlformats.org/markup-compatibility/2006">
              <mc:Choice xmlns:v="urn:schemas-microsoft-com:vml" Requires="v">
                <p:oleObj spid="_x0000_s11138" name="Equation" r:id="rId11" imgW="1079280" imgH="304560" progId="Equation.DSMT4">
                  <p:embed/>
                </p:oleObj>
              </mc:Choice>
              <mc:Fallback>
                <p:oleObj name="Equation" r:id="rId11" imgW="1079280" imgH="304560" progId="Equation.DSMT4">
                  <p:embed/>
                  <p:pic>
                    <p:nvPicPr>
                      <p:cNvPr id="24" name="Object 11">
                        <a:extLst>
                          <a:ext uri="{FF2B5EF4-FFF2-40B4-BE49-F238E27FC236}">
                            <a16:creationId xmlns:a16="http://schemas.microsoft.com/office/drawing/2014/main" id="{0CCCC400-92DA-4E9C-88BF-29B61D4572A2}"/>
                          </a:ext>
                        </a:extLst>
                      </p:cNvPr>
                      <p:cNvPicPr>
                        <a:picLocks noChangeAspect="1" noChangeArrowheads="1"/>
                      </p:cNvPicPr>
                      <p:nvPr/>
                    </p:nvPicPr>
                    <p:blipFill>
                      <a:blip r:embed="rId12"/>
                      <a:srcRect/>
                      <a:stretch>
                        <a:fillRect/>
                      </a:stretch>
                    </p:blipFill>
                    <p:spPr bwMode="auto">
                      <a:xfrm>
                        <a:off x="3239015" y="6188576"/>
                        <a:ext cx="1014131" cy="288289"/>
                      </a:xfrm>
                      <a:prstGeom prst="rect">
                        <a:avLst/>
                      </a:prstGeom>
                      <a:noFill/>
                      <a:extLst/>
                    </p:spPr>
                  </p:pic>
                </p:oleObj>
              </mc:Fallback>
            </mc:AlternateContent>
          </a:graphicData>
        </a:graphic>
      </p:graphicFrame>
      <p:cxnSp>
        <p:nvCxnSpPr>
          <p:cNvPr id="4" name="直接箭头连接符 3"/>
          <p:cNvCxnSpPr/>
          <p:nvPr/>
        </p:nvCxnSpPr>
        <p:spPr>
          <a:xfrm flipH="1">
            <a:off x="5900687" y="3246159"/>
            <a:ext cx="9046" cy="2481224"/>
          </a:xfrm>
          <a:prstGeom prst="straightConnector1">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68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109873"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Beam </a:t>
            </a:r>
            <a:r>
              <a:rPr lang="en-US" altLang="zh-CN" sz="3200" b="1" dirty="0" smtClean="0">
                <a:solidFill>
                  <a:schemeClr val="tx2"/>
                </a:solidFill>
                <a:latin typeface="Times New Roman" panose="02020603050405020304" pitchFamily="18" charset="0"/>
                <a:cs typeface="Times New Roman" panose="02020603050405020304" pitchFamily="18" charset="0"/>
              </a:rPr>
              <a:t>split</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141577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Existing solutions</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Phase-shifters</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generate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wider</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beam</a:t>
            </a:r>
          </a:p>
          <a:p>
            <a:pPr marL="800100" lvl="1" indent="-342900">
              <a:lnSpc>
                <a:spcPct val="125000"/>
              </a:lnSpc>
              <a:buFont typeface="Wingdings" panose="05000000000000000000" pitchFamily="2" charset="2"/>
              <a:buChar char="n"/>
            </a:pP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True-time-delay: compensate the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beam split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in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time-domain</a:t>
            </a:r>
            <a:endParaRPr lang="en-US" altLang="zh-CN" sz="2000" dirty="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984CF2F3-3E5E-477D-B63A-B78369FFB57B}"/>
              </a:ext>
            </a:extLst>
          </p:cNvPr>
          <p:cNvPicPr>
            <a:picLocks noChangeAspect="1"/>
          </p:cNvPicPr>
          <p:nvPr/>
        </p:nvPicPr>
        <p:blipFill>
          <a:blip r:embed="rId3"/>
          <a:stretch>
            <a:fillRect/>
          </a:stretch>
        </p:blipFill>
        <p:spPr>
          <a:xfrm>
            <a:off x="321617" y="2399325"/>
            <a:ext cx="4020603" cy="3419749"/>
          </a:xfrm>
          <a:prstGeom prst="rect">
            <a:avLst/>
          </a:prstGeom>
        </p:spPr>
      </p:pic>
      <p:pic>
        <p:nvPicPr>
          <p:cNvPr id="13" name="图片 12">
            <a:extLst>
              <a:ext uri="{FF2B5EF4-FFF2-40B4-BE49-F238E27FC236}">
                <a16:creationId xmlns:a16="http://schemas.microsoft.com/office/drawing/2014/main" id="{F560E1F0-9115-4A69-98E6-EC90483C81D7}"/>
              </a:ext>
            </a:extLst>
          </p:cNvPr>
          <p:cNvPicPr>
            <a:picLocks noChangeAspect="1"/>
          </p:cNvPicPr>
          <p:nvPr/>
        </p:nvPicPr>
        <p:blipFill>
          <a:blip r:embed="rId4"/>
          <a:stretch>
            <a:fillRect/>
          </a:stretch>
        </p:blipFill>
        <p:spPr>
          <a:xfrm>
            <a:off x="4801781" y="2466557"/>
            <a:ext cx="3787127" cy="3161526"/>
          </a:xfrm>
          <a:prstGeom prst="rect">
            <a:avLst/>
          </a:prstGeom>
        </p:spPr>
      </p:pic>
      <p:sp>
        <p:nvSpPr>
          <p:cNvPr id="15" name="文本框 14">
            <a:extLst>
              <a:ext uri="{FF2B5EF4-FFF2-40B4-BE49-F238E27FC236}">
                <a16:creationId xmlns:a16="http://schemas.microsoft.com/office/drawing/2014/main" id="{D9128C4E-E70A-4BB4-81F1-387E0113B508}"/>
              </a:ext>
            </a:extLst>
          </p:cNvPr>
          <p:cNvSpPr txBox="1"/>
          <p:nvPr/>
        </p:nvSpPr>
        <p:spPr>
          <a:xfrm>
            <a:off x="922560" y="5865582"/>
            <a:ext cx="3419660" cy="369332"/>
          </a:xfrm>
          <a:prstGeom prst="rect">
            <a:avLst/>
          </a:prstGeom>
          <a:solidFill>
            <a:schemeClr val="bg1"/>
          </a:solidFill>
        </p:spPr>
        <p:txBody>
          <a:bodyPr wrap="square" rtlCol="0">
            <a:spAutoFit/>
          </a:bodyPr>
          <a:lstStyle/>
          <a:p>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Reduced </a:t>
            </a:r>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the array gain loss</a:t>
            </a:r>
            <a:endParaRPr lang="zh-CN" altLang="en-US"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文本框 15">
            <a:extLst>
              <a:ext uri="{FF2B5EF4-FFF2-40B4-BE49-F238E27FC236}">
                <a16:creationId xmlns:a16="http://schemas.microsoft.com/office/drawing/2014/main" id="{AEA5749C-D7A4-4BB6-8477-EB04E72A4890}"/>
              </a:ext>
            </a:extLst>
          </p:cNvPr>
          <p:cNvSpPr txBox="1"/>
          <p:nvPr/>
        </p:nvSpPr>
        <p:spPr>
          <a:xfrm>
            <a:off x="4523034" y="5865582"/>
            <a:ext cx="4841529" cy="369332"/>
          </a:xfrm>
          <a:prstGeom prst="rect">
            <a:avLst/>
          </a:prstGeom>
          <a:noFill/>
        </p:spPr>
        <p:txBody>
          <a:bodyPr wrap="square" rtlCol="0">
            <a:spAutoFit/>
          </a:bodyPr>
          <a:lstStyle/>
          <a:p>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large complexity and power consumption </a:t>
            </a:r>
            <a:endParaRPr lang="zh-CN" altLang="en-US"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9474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Background</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181011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Beam s</a:t>
            </a:r>
            <a:r>
              <a:rPr lang="en-US" altLang="zh-CN" sz="2800" b="1" dirty="0" smtClean="0">
                <a:solidFill>
                  <a:schemeClr val="tx2"/>
                </a:solidFill>
                <a:latin typeface="Times New Roman" panose="02020603050405020304" pitchFamily="18" charset="0"/>
                <a:cs typeface="Times New Roman" panose="02020603050405020304" pitchFamily="18" charset="0"/>
              </a:rPr>
              <a:t>plit</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3679149" cy="523220"/>
          </a:xfrm>
          <a:prstGeom prst="rect">
            <a:avLst/>
          </a:prstGeom>
          <a:noFill/>
        </p:spPr>
        <p:txBody>
          <a:bodyPr wrap="none" rtlCol="0">
            <a:spAutoFit/>
          </a:bodyPr>
          <a:lstStyle/>
          <a:p>
            <a:r>
              <a:rPr lang="en-US" altLang="zh-CN" sz="2800" b="1" dirty="0" smtClean="0">
                <a:solidFill>
                  <a:srgbClr val="C00000"/>
                </a:solidFill>
                <a:latin typeface="Times New Roman" panose="02020603050405020304" pitchFamily="18" charset="0"/>
                <a:cs typeface="Times New Roman" panose="02020603050405020304" pitchFamily="18" charset="0"/>
              </a:rPr>
              <a:t>Delay</a:t>
            </a:r>
            <a:r>
              <a:rPr lang="en-US" altLang="zh-CN" sz="2800" b="1" dirty="0" smtClean="0">
                <a:solidFill>
                  <a:srgbClr val="C00000"/>
                </a:solidFill>
                <a:latin typeface="Times New Roman" panose="02020603050405020304" pitchFamily="18" charset="0"/>
                <a:cs typeface="Times New Roman" panose="02020603050405020304" pitchFamily="18" charset="0"/>
              </a:rPr>
              <a:t>-phase </a:t>
            </a:r>
            <a:r>
              <a:rPr lang="en-US" altLang="zh-CN" sz="2800" b="1" dirty="0" smtClean="0">
                <a:solidFill>
                  <a:srgbClr val="C00000"/>
                </a:solidFill>
                <a:latin typeface="Times New Roman" panose="02020603050405020304" pitchFamily="18" charset="0"/>
                <a:cs typeface="Times New Roman" panose="02020603050405020304" pitchFamily="18" charset="0"/>
              </a:rPr>
              <a:t>precoding</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smtClean="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Conclusions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010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4178323"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Delay-phase precoding</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1800493"/>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smtClean="0">
                <a:solidFill>
                  <a:schemeClr val="tx2"/>
                </a:solidFill>
                <a:latin typeface="Times New Roman" panose="02020603050405020304" pitchFamily="18" charset="0"/>
                <a:cs typeface="Times New Roman" panose="02020603050405020304" pitchFamily="18" charset="0"/>
              </a:rPr>
              <a:t>Delay-phase </a:t>
            </a:r>
            <a:r>
              <a:rPr lang="en-US" altLang="zh-CN" sz="2400" b="1" dirty="0">
                <a:solidFill>
                  <a:schemeClr val="tx2"/>
                </a:solidFill>
                <a:latin typeface="Times New Roman" panose="02020603050405020304" pitchFamily="18" charset="0"/>
                <a:cs typeface="Times New Roman" panose="02020603050405020304" pitchFamily="18" charset="0"/>
              </a:rPr>
              <a:t>hybrid precoding</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Realize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frequency-dependent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phase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shift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by a two-stage structure</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Phase-shifters network: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beamforming</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on physical direction</a:t>
            </a:r>
          </a:p>
          <a:p>
            <a:pPr marL="800100" lvl="1" indent="-342900">
              <a:lnSpc>
                <a:spcPct val="125000"/>
              </a:lnSpc>
              <a:buClr>
                <a:srgbClr val="44546A"/>
              </a:buClr>
              <a:buFont typeface="Wingdings" panose="05000000000000000000" pitchFamily="2" charset="2"/>
              <a:buChar char="n"/>
            </a:pP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Delayers</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network: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compensate</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for the beam split</a:t>
            </a:r>
            <a:endParaRPr lang="en-US" altLang="zh-CN" sz="2000" dirty="0">
              <a:solidFill>
                <a:srgbClr val="44546A"/>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3" name="组合 272">
            <a:extLst>
              <a:ext uri="{FF2B5EF4-FFF2-40B4-BE49-F238E27FC236}">
                <a16:creationId xmlns:a16="http://schemas.microsoft.com/office/drawing/2014/main" id="{49DF5CA6-3CB9-4786-AC22-10788B7B4EEE}"/>
              </a:ext>
            </a:extLst>
          </p:cNvPr>
          <p:cNvGrpSpPr/>
          <p:nvPr/>
        </p:nvGrpSpPr>
        <p:grpSpPr>
          <a:xfrm>
            <a:off x="426761" y="2832981"/>
            <a:ext cx="2788709" cy="3387746"/>
            <a:chOff x="495300" y="2833956"/>
            <a:chExt cx="2788709" cy="3387746"/>
          </a:xfrm>
        </p:grpSpPr>
        <p:sp>
          <p:nvSpPr>
            <p:cNvPr id="216" name="矩形 215">
              <a:extLst>
                <a:ext uri="{FF2B5EF4-FFF2-40B4-BE49-F238E27FC236}">
                  <a16:creationId xmlns:a16="http://schemas.microsoft.com/office/drawing/2014/main" id="{48EEE736-EBC3-416B-BF33-D6698BEF505C}"/>
                </a:ext>
              </a:extLst>
            </p:cNvPr>
            <p:cNvSpPr/>
            <p:nvPr/>
          </p:nvSpPr>
          <p:spPr>
            <a:xfrm>
              <a:off x="1948101" y="2954803"/>
              <a:ext cx="987570" cy="29099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a:extLst>
                <a:ext uri="{FF2B5EF4-FFF2-40B4-BE49-F238E27FC236}">
                  <a16:creationId xmlns:a16="http://schemas.microsoft.com/office/drawing/2014/main" id="{DD514895-216D-42FB-8BBE-ABF335B6132D}"/>
                </a:ext>
              </a:extLst>
            </p:cNvPr>
            <p:cNvCxnSpPr>
              <a:cxnSpLocks/>
              <a:stCxn id="211" idx="6"/>
            </p:cNvCxnSpPr>
            <p:nvPr/>
          </p:nvCxnSpPr>
          <p:spPr>
            <a:xfrm flipH="1">
              <a:off x="1524525" y="4377468"/>
              <a:ext cx="8125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6" name="图片 175">
              <a:extLst>
                <a:ext uri="{FF2B5EF4-FFF2-40B4-BE49-F238E27FC236}">
                  <a16:creationId xmlns:a16="http://schemas.microsoft.com/office/drawing/2014/main" id="{EEAB110A-06B6-4220-B7C5-0F460240DA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2452960" y="4464908"/>
              <a:ext cx="280132" cy="105252"/>
            </a:xfrm>
            <a:prstGeom prst="rect">
              <a:avLst/>
            </a:prstGeom>
          </p:spPr>
        </p:pic>
        <p:grpSp>
          <p:nvGrpSpPr>
            <p:cNvPr id="177" name="组合 176">
              <a:extLst>
                <a:ext uri="{FF2B5EF4-FFF2-40B4-BE49-F238E27FC236}">
                  <a16:creationId xmlns:a16="http://schemas.microsoft.com/office/drawing/2014/main" id="{ED3D4881-8F3B-4787-AF8D-B701359BEF9D}"/>
                </a:ext>
              </a:extLst>
            </p:cNvPr>
            <p:cNvGrpSpPr/>
            <p:nvPr/>
          </p:nvGrpSpPr>
          <p:grpSpPr>
            <a:xfrm>
              <a:off x="2424009" y="5358353"/>
              <a:ext cx="793257" cy="427333"/>
              <a:chOff x="2633513" y="3120608"/>
              <a:chExt cx="793257" cy="427333"/>
            </a:xfrm>
          </p:grpSpPr>
          <p:sp>
            <p:nvSpPr>
              <p:cNvPr id="195" name="等腰三角形 194">
                <a:extLst>
                  <a:ext uri="{FF2B5EF4-FFF2-40B4-BE49-F238E27FC236}">
                    <a16:creationId xmlns:a16="http://schemas.microsoft.com/office/drawing/2014/main" id="{F075C57B-0D68-4B8D-9BB1-99961C77F2A8}"/>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6" name="直接连接符 195">
                <a:extLst>
                  <a:ext uri="{FF2B5EF4-FFF2-40B4-BE49-F238E27FC236}">
                    <a16:creationId xmlns:a16="http://schemas.microsoft.com/office/drawing/2014/main" id="{7BB499A1-819A-42FF-AE8D-01BFCC68CD70}"/>
                  </a:ext>
                </a:extLst>
              </p:cNvPr>
              <p:cNvCxnSpPr>
                <a:cxnSpLocks/>
                <a:endCxn id="197"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椭圆 196">
                <a:extLst>
                  <a:ext uri="{FF2B5EF4-FFF2-40B4-BE49-F238E27FC236}">
                    <a16:creationId xmlns:a16="http://schemas.microsoft.com/office/drawing/2014/main" id="{EEED3759-E1D5-4571-A852-D6197E075563}"/>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8" name="直接箭头连接符 197">
                <a:extLst>
                  <a:ext uri="{FF2B5EF4-FFF2-40B4-BE49-F238E27FC236}">
                    <a16:creationId xmlns:a16="http://schemas.microsoft.com/office/drawing/2014/main" id="{1E857A47-3BA7-4566-85FC-A81C876917A0}"/>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直接连接符 198">
                <a:extLst>
                  <a:ext uri="{FF2B5EF4-FFF2-40B4-BE49-F238E27FC236}">
                    <a16:creationId xmlns:a16="http://schemas.microsoft.com/office/drawing/2014/main" id="{8E834332-D333-4263-84A1-AF19E9E0029F}"/>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组合 177">
              <a:extLst>
                <a:ext uri="{FF2B5EF4-FFF2-40B4-BE49-F238E27FC236}">
                  <a16:creationId xmlns:a16="http://schemas.microsoft.com/office/drawing/2014/main" id="{590570AA-8C35-4AC2-AF5C-026BAC10EC1F}"/>
                </a:ext>
              </a:extLst>
            </p:cNvPr>
            <p:cNvGrpSpPr/>
            <p:nvPr/>
          </p:nvGrpSpPr>
          <p:grpSpPr>
            <a:xfrm>
              <a:off x="2420834" y="3199790"/>
              <a:ext cx="793257" cy="427333"/>
              <a:chOff x="2633513" y="3120608"/>
              <a:chExt cx="793257" cy="427333"/>
            </a:xfrm>
          </p:grpSpPr>
          <p:sp>
            <p:nvSpPr>
              <p:cNvPr id="190" name="等腰三角形 189">
                <a:extLst>
                  <a:ext uri="{FF2B5EF4-FFF2-40B4-BE49-F238E27FC236}">
                    <a16:creationId xmlns:a16="http://schemas.microsoft.com/office/drawing/2014/main" id="{746C08CF-AFE2-4470-9498-D32901C2F622}"/>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连接符 190">
                <a:extLst>
                  <a:ext uri="{FF2B5EF4-FFF2-40B4-BE49-F238E27FC236}">
                    <a16:creationId xmlns:a16="http://schemas.microsoft.com/office/drawing/2014/main" id="{7DAD55A1-5FA2-4DB0-8A80-5DB54974E1C2}"/>
                  </a:ext>
                </a:extLst>
              </p:cNvPr>
              <p:cNvCxnSpPr>
                <a:cxnSpLocks/>
                <a:endCxn id="192"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椭圆 191">
                <a:extLst>
                  <a:ext uri="{FF2B5EF4-FFF2-40B4-BE49-F238E27FC236}">
                    <a16:creationId xmlns:a16="http://schemas.microsoft.com/office/drawing/2014/main" id="{40855391-2A76-4BA5-A114-39C0255D8175}"/>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3" name="直接箭头连接符 192">
                <a:extLst>
                  <a:ext uri="{FF2B5EF4-FFF2-40B4-BE49-F238E27FC236}">
                    <a16:creationId xmlns:a16="http://schemas.microsoft.com/office/drawing/2014/main" id="{5CD8DAE6-0A26-48E4-BB44-264E71385092}"/>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接连接符 193">
                <a:extLst>
                  <a:ext uri="{FF2B5EF4-FFF2-40B4-BE49-F238E27FC236}">
                    <a16:creationId xmlns:a16="http://schemas.microsoft.com/office/drawing/2014/main" id="{A6F0F985-71F0-4CFB-A943-08362944E9F7}"/>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组合 178">
              <a:extLst>
                <a:ext uri="{FF2B5EF4-FFF2-40B4-BE49-F238E27FC236}">
                  <a16:creationId xmlns:a16="http://schemas.microsoft.com/office/drawing/2014/main" id="{B9A7B467-46F8-4248-8D28-EA6300C367AD}"/>
                </a:ext>
              </a:extLst>
            </p:cNvPr>
            <p:cNvGrpSpPr/>
            <p:nvPr/>
          </p:nvGrpSpPr>
          <p:grpSpPr>
            <a:xfrm>
              <a:off x="2420834" y="2833956"/>
              <a:ext cx="793257" cy="427333"/>
              <a:chOff x="2633513" y="3120608"/>
              <a:chExt cx="793257" cy="427333"/>
            </a:xfrm>
          </p:grpSpPr>
          <p:sp>
            <p:nvSpPr>
              <p:cNvPr id="185" name="等腰三角形 184">
                <a:extLst>
                  <a:ext uri="{FF2B5EF4-FFF2-40B4-BE49-F238E27FC236}">
                    <a16:creationId xmlns:a16="http://schemas.microsoft.com/office/drawing/2014/main" id="{7852C870-74E7-41F0-9B71-05D9AF66A664}"/>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6" name="直接连接符 185">
                <a:extLst>
                  <a:ext uri="{FF2B5EF4-FFF2-40B4-BE49-F238E27FC236}">
                    <a16:creationId xmlns:a16="http://schemas.microsoft.com/office/drawing/2014/main" id="{8A76CA76-2907-4C5E-A2D4-D2A92E0EAC0F}"/>
                  </a:ext>
                </a:extLst>
              </p:cNvPr>
              <p:cNvCxnSpPr>
                <a:cxnSpLocks/>
                <a:endCxn id="187"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椭圆 186">
                <a:extLst>
                  <a:ext uri="{FF2B5EF4-FFF2-40B4-BE49-F238E27FC236}">
                    <a16:creationId xmlns:a16="http://schemas.microsoft.com/office/drawing/2014/main" id="{FC0D3769-4BCB-4F63-8CB1-9D7FAFCFAE52}"/>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8" name="直接箭头连接符 187">
                <a:extLst>
                  <a:ext uri="{FF2B5EF4-FFF2-40B4-BE49-F238E27FC236}">
                    <a16:creationId xmlns:a16="http://schemas.microsoft.com/office/drawing/2014/main" id="{48EA47CB-7497-4939-932C-B504F61C7F66}"/>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E827E2D7-8C3B-43E4-B25E-4D70D229F094}"/>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0" name="直接连接符 179">
              <a:extLst>
                <a:ext uri="{FF2B5EF4-FFF2-40B4-BE49-F238E27FC236}">
                  <a16:creationId xmlns:a16="http://schemas.microsoft.com/office/drawing/2014/main" id="{31E94DC5-B39A-4A16-B7FD-D4287A6E949D}"/>
                </a:ext>
              </a:extLst>
            </p:cNvPr>
            <p:cNvCxnSpPr>
              <a:cxnSpLocks/>
            </p:cNvCxnSpPr>
            <p:nvPr/>
          </p:nvCxnSpPr>
          <p:spPr>
            <a:xfrm flipH="1" flipV="1">
              <a:off x="2264988" y="3148543"/>
              <a:ext cx="20406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866EACD4-0E8B-4C2A-96CB-46349F9DC305}"/>
                </a:ext>
              </a:extLst>
            </p:cNvPr>
            <p:cNvCxnSpPr>
              <a:cxnSpLocks/>
            </p:cNvCxnSpPr>
            <p:nvPr/>
          </p:nvCxnSpPr>
          <p:spPr>
            <a:xfrm flipH="1">
              <a:off x="2271677" y="3517481"/>
              <a:ext cx="1973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接连接符 181">
              <a:extLst>
                <a:ext uri="{FF2B5EF4-FFF2-40B4-BE49-F238E27FC236}">
                  <a16:creationId xmlns:a16="http://schemas.microsoft.com/office/drawing/2014/main" id="{14B0E361-C2FA-4F8F-8427-37D968E07054}"/>
                </a:ext>
              </a:extLst>
            </p:cNvPr>
            <p:cNvCxnSpPr>
              <a:cxnSpLocks/>
            </p:cNvCxnSpPr>
            <p:nvPr/>
          </p:nvCxnSpPr>
          <p:spPr>
            <a:xfrm flipH="1" flipV="1">
              <a:off x="2271677" y="5676043"/>
              <a:ext cx="19703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组合 202">
              <a:extLst>
                <a:ext uri="{FF2B5EF4-FFF2-40B4-BE49-F238E27FC236}">
                  <a16:creationId xmlns:a16="http://schemas.microsoft.com/office/drawing/2014/main" id="{F25D9904-D22B-4FD5-8CC7-92A28740B46E}"/>
                </a:ext>
              </a:extLst>
            </p:cNvPr>
            <p:cNvGrpSpPr/>
            <p:nvPr/>
          </p:nvGrpSpPr>
          <p:grpSpPr>
            <a:xfrm>
              <a:off x="2420834" y="3572732"/>
              <a:ext cx="793257" cy="427333"/>
              <a:chOff x="2633513" y="3120608"/>
              <a:chExt cx="793257" cy="427333"/>
            </a:xfrm>
          </p:grpSpPr>
          <p:sp>
            <p:nvSpPr>
              <p:cNvPr id="204" name="等腰三角形 203">
                <a:extLst>
                  <a:ext uri="{FF2B5EF4-FFF2-40B4-BE49-F238E27FC236}">
                    <a16:creationId xmlns:a16="http://schemas.microsoft.com/office/drawing/2014/main" id="{2E0599D2-521D-4A9E-895C-555ABFB5F133}"/>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5" name="直接连接符 204">
                <a:extLst>
                  <a:ext uri="{FF2B5EF4-FFF2-40B4-BE49-F238E27FC236}">
                    <a16:creationId xmlns:a16="http://schemas.microsoft.com/office/drawing/2014/main" id="{2662E41B-3246-4181-965D-3A0A99433EDE}"/>
                  </a:ext>
                </a:extLst>
              </p:cNvPr>
              <p:cNvCxnSpPr>
                <a:cxnSpLocks/>
                <a:endCxn id="206"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椭圆 205">
                <a:extLst>
                  <a:ext uri="{FF2B5EF4-FFF2-40B4-BE49-F238E27FC236}">
                    <a16:creationId xmlns:a16="http://schemas.microsoft.com/office/drawing/2014/main" id="{02B93180-6356-4DFB-96A1-45F2D971CD8A}"/>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7" name="直接箭头连接符 206">
                <a:extLst>
                  <a:ext uri="{FF2B5EF4-FFF2-40B4-BE49-F238E27FC236}">
                    <a16:creationId xmlns:a16="http://schemas.microsoft.com/office/drawing/2014/main" id="{31BA1148-AE22-4D1D-9748-A9AE606B010D}"/>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id="{7AF3CCD3-3088-46D3-8C5D-8DBDF636BB7B}"/>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9" name="直接连接符 208">
              <a:extLst>
                <a:ext uri="{FF2B5EF4-FFF2-40B4-BE49-F238E27FC236}">
                  <a16:creationId xmlns:a16="http://schemas.microsoft.com/office/drawing/2014/main" id="{BE955CE5-72FB-4748-BA71-F56CBD064B41}"/>
                </a:ext>
              </a:extLst>
            </p:cNvPr>
            <p:cNvCxnSpPr>
              <a:cxnSpLocks/>
            </p:cNvCxnSpPr>
            <p:nvPr/>
          </p:nvCxnSpPr>
          <p:spPr>
            <a:xfrm flipH="1">
              <a:off x="2271677" y="3890423"/>
              <a:ext cx="1973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矩形 209">
              <a:extLst>
                <a:ext uri="{FF2B5EF4-FFF2-40B4-BE49-F238E27FC236}">
                  <a16:creationId xmlns:a16="http://schemas.microsoft.com/office/drawing/2014/main" id="{749670AB-9B26-4CAE-B679-C9C3DBC7E24B}"/>
                </a:ext>
              </a:extLst>
            </p:cNvPr>
            <p:cNvSpPr/>
            <p:nvPr/>
          </p:nvSpPr>
          <p:spPr>
            <a:xfrm>
              <a:off x="677496" y="4233852"/>
              <a:ext cx="1195955" cy="29639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Times New Roman" panose="02020603050405020304" pitchFamily="18" charset="0"/>
                  <a:cs typeface="Times New Roman" panose="02020603050405020304" pitchFamily="18" charset="0"/>
                </a:rPr>
                <a:t>RF chain</a:t>
              </a:r>
              <a:endParaRPr lang="zh-CN" altLang="en-US" sz="1600" b="1" dirty="0">
                <a:latin typeface="Times New Roman" panose="02020603050405020304" pitchFamily="18" charset="0"/>
                <a:cs typeface="Times New Roman" panose="02020603050405020304" pitchFamily="18" charset="0"/>
              </a:endParaRPr>
            </a:p>
          </p:txBody>
        </p:sp>
        <p:sp>
          <p:nvSpPr>
            <p:cNvPr id="211" name="椭圆 210">
              <a:extLst>
                <a:ext uri="{FF2B5EF4-FFF2-40B4-BE49-F238E27FC236}">
                  <a16:creationId xmlns:a16="http://schemas.microsoft.com/office/drawing/2014/main" id="{12DBFA0A-3613-4D0E-ABC2-D4A8612825B0}"/>
                </a:ext>
              </a:extLst>
            </p:cNvPr>
            <p:cNvSpPr/>
            <p:nvPr/>
          </p:nvSpPr>
          <p:spPr>
            <a:xfrm>
              <a:off x="2202569" y="4310219"/>
              <a:ext cx="134498" cy="1344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4" name="直接连接符 213">
              <a:extLst>
                <a:ext uri="{FF2B5EF4-FFF2-40B4-BE49-F238E27FC236}">
                  <a16:creationId xmlns:a16="http://schemas.microsoft.com/office/drawing/2014/main" id="{67F9FA5D-2407-4B8C-A424-DEBFCAFCE56A}"/>
                </a:ext>
              </a:extLst>
            </p:cNvPr>
            <p:cNvCxnSpPr>
              <a:cxnSpLocks/>
            </p:cNvCxnSpPr>
            <p:nvPr/>
          </p:nvCxnSpPr>
          <p:spPr>
            <a:xfrm flipH="1">
              <a:off x="495300" y="4377468"/>
              <a:ext cx="1821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矩形 216">
              <a:extLst>
                <a:ext uri="{FF2B5EF4-FFF2-40B4-BE49-F238E27FC236}">
                  <a16:creationId xmlns:a16="http://schemas.microsoft.com/office/drawing/2014/main" id="{C1A82022-DC84-4CA7-A51C-333FA3D07825}"/>
                </a:ext>
              </a:extLst>
            </p:cNvPr>
            <p:cNvSpPr/>
            <p:nvPr/>
          </p:nvSpPr>
          <p:spPr>
            <a:xfrm>
              <a:off x="1653419" y="5852370"/>
              <a:ext cx="1630590" cy="369332"/>
            </a:xfrm>
            <a:prstGeom prst="rect">
              <a:avLst/>
            </a:prstGeom>
          </p:spPr>
          <p:txBody>
            <a:bodyPr wrap="square">
              <a:spAutoFit/>
            </a:bodyPr>
            <a:lstStyle/>
            <a:p>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Phase-shifters</a:t>
              </a:r>
              <a:endParaRPr lang="zh-CN" altLang="en-US" dirty="0"/>
            </a:p>
          </p:txBody>
        </p:sp>
        <p:cxnSp>
          <p:nvCxnSpPr>
            <p:cNvPr id="220" name="直接连接符 219">
              <a:extLst>
                <a:ext uri="{FF2B5EF4-FFF2-40B4-BE49-F238E27FC236}">
                  <a16:creationId xmlns:a16="http://schemas.microsoft.com/office/drawing/2014/main" id="{6DBAD57F-E28F-4C43-A53D-F547D99677BD}"/>
                </a:ext>
              </a:extLst>
            </p:cNvPr>
            <p:cNvCxnSpPr>
              <a:cxnSpLocks/>
            </p:cNvCxnSpPr>
            <p:nvPr/>
          </p:nvCxnSpPr>
          <p:spPr>
            <a:xfrm>
              <a:off x="2264988" y="3147112"/>
              <a:ext cx="0" cy="25265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 name="组合 271">
            <a:extLst>
              <a:ext uri="{FF2B5EF4-FFF2-40B4-BE49-F238E27FC236}">
                <a16:creationId xmlns:a16="http://schemas.microsoft.com/office/drawing/2014/main" id="{23B2A25C-E95F-4B6B-96BF-3879DB6C6AE1}"/>
              </a:ext>
            </a:extLst>
          </p:cNvPr>
          <p:cNvGrpSpPr/>
          <p:nvPr/>
        </p:nvGrpSpPr>
        <p:grpSpPr>
          <a:xfrm>
            <a:off x="4200188" y="2566868"/>
            <a:ext cx="4334855" cy="3566777"/>
            <a:chOff x="3895105" y="2633456"/>
            <a:chExt cx="4334855" cy="3566777"/>
          </a:xfrm>
        </p:grpSpPr>
        <p:sp>
          <p:nvSpPr>
            <p:cNvPr id="270" name="矩形 269">
              <a:extLst>
                <a:ext uri="{FF2B5EF4-FFF2-40B4-BE49-F238E27FC236}">
                  <a16:creationId xmlns:a16="http://schemas.microsoft.com/office/drawing/2014/main" id="{9767204A-5645-4183-A1E0-BE69DEDDCF06}"/>
                </a:ext>
              </a:extLst>
            </p:cNvPr>
            <p:cNvSpPr/>
            <p:nvPr/>
          </p:nvSpPr>
          <p:spPr>
            <a:xfrm>
              <a:off x="5445801" y="3119254"/>
              <a:ext cx="1383732" cy="25970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4BE3B1F1-4CAD-4E65-9BB7-AE0B76852A3E}"/>
                </a:ext>
              </a:extLst>
            </p:cNvPr>
            <p:cNvSpPr/>
            <p:nvPr/>
          </p:nvSpPr>
          <p:spPr>
            <a:xfrm>
              <a:off x="6967038" y="2785663"/>
              <a:ext cx="987570" cy="341457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4" name="组合 173">
              <a:extLst>
                <a:ext uri="{FF2B5EF4-FFF2-40B4-BE49-F238E27FC236}">
                  <a16:creationId xmlns:a16="http://schemas.microsoft.com/office/drawing/2014/main" id="{BD963581-4909-42BC-A59F-E69AC6B2213D}"/>
                </a:ext>
              </a:extLst>
            </p:cNvPr>
            <p:cNvGrpSpPr/>
            <p:nvPr/>
          </p:nvGrpSpPr>
          <p:grpSpPr>
            <a:xfrm>
              <a:off x="7215214" y="2633456"/>
              <a:ext cx="1014746" cy="1404284"/>
              <a:chOff x="2468833" y="2928668"/>
              <a:chExt cx="1014746" cy="1404284"/>
            </a:xfrm>
          </p:grpSpPr>
          <p:pic>
            <p:nvPicPr>
              <p:cNvPr id="120" name="图片 119">
                <a:extLst>
                  <a:ext uri="{FF2B5EF4-FFF2-40B4-BE49-F238E27FC236}">
                    <a16:creationId xmlns:a16="http://schemas.microsoft.com/office/drawing/2014/main" id="{A6C7D597-1CCC-49F5-8A12-3F208DF382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2706044" y="3857636"/>
                <a:ext cx="280132" cy="105252"/>
              </a:xfrm>
              <a:prstGeom prst="rect">
                <a:avLst/>
              </a:prstGeom>
            </p:spPr>
          </p:pic>
          <p:grpSp>
            <p:nvGrpSpPr>
              <p:cNvPr id="128" name="组合 127">
                <a:extLst>
                  <a:ext uri="{FF2B5EF4-FFF2-40B4-BE49-F238E27FC236}">
                    <a16:creationId xmlns:a16="http://schemas.microsoft.com/office/drawing/2014/main" id="{8F03E9D0-854F-483E-B7AD-ABE3C51D9748}"/>
                  </a:ext>
                </a:extLst>
              </p:cNvPr>
              <p:cNvGrpSpPr/>
              <p:nvPr/>
            </p:nvGrpSpPr>
            <p:grpSpPr>
              <a:xfrm>
                <a:off x="2690322" y="3905619"/>
                <a:ext cx="793257" cy="427333"/>
                <a:chOff x="2633513" y="3120608"/>
                <a:chExt cx="793257" cy="427333"/>
              </a:xfrm>
            </p:grpSpPr>
            <p:sp>
              <p:nvSpPr>
                <p:cNvPr id="129" name="等腰三角形 128">
                  <a:extLst>
                    <a:ext uri="{FF2B5EF4-FFF2-40B4-BE49-F238E27FC236}">
                      <a16:creationId xmlns:a16="http://schemas.microsoft.com/office/drawing/2014/main" id="{751F892A-9B63-4D5F-B4AE-4869C3B3F88E}"/>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0" name="直接连接符 129">
                  <a:extLst>
                    <a:ext uri="{FF2B5EF4-FFF2-40B4-BE49-F238E27FC236}">
                      <a16:creationId xmlns:a16="http://schemas.microsoft.com/office/drawing/2014/main" id="{AA136EC1-7A88-478A-83E8-BB9FD1BF3900}"/>
                    </a:ext>
                  </a:extLst>
                </p:cNvPr>
                <p:cNvCxnSpPr>
                  <a:cxnSpLocks/>
                  <a:endCxn id="131"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椭圆 130">
                  <a:extLst>
                    <a:ext uri="{FF2B5EF4-FFF2-40B4-BE49-F238E27FC236}">
                      <a16:creationId xmlns:a16="http://schemas.microsoft.com/office/drawing/2014/main" id="{EE07A8F1-E9B9-4FD1-A8EC-AE22A5B35512}"/>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2" name="直接箭头连接符 131">
                  <a:extLst>
                    <a:ext uri="{FF2B5EF4-FFF2-40B4-BE49-F238E27FC236}">
                      <a16:creationId xmlns:a16="http://schemas.microsoft.com/office/drawing/2014/main" id="{9C637331-95C1-4AC1-A082-D2E83DE0E747}"/>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DBD5440A-FA52-4D1E-9BBB-74671EB6D385}"/>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组合 139">
                <a:extLst>
                  <a:ext uri="{FF2B5EF4-FFF2-40B4-BE49-F238E27FC236}">
                    <a16:creationId xmlns:a16="http://schemas.microsoft.com/office/drawing/2014/main" id="{2363DFD3-5A17-4F7C-8FA2-81F4FE3EA2C5}"/>
                  </a:ext>
                </a:extLst>
              </p:cNvPr>
              <p:cNvGrpSpPr/>
              <p:nvPr/>
            </p:nvGrpSpPr>
            <p:grpSpPr>
              <a:xfrm>
                <a:off x="2687147" y="3294502"/>
                <a:ext cx="793257" cy="427333"/>
                <a:chOff x="2633513" y="3120608"/>
                <a:chExt cx="793257" cy="427333"/>
              </a:xfrm>
            </p:grpSpPr>
            <p:sp>
              <p:nvSpPr>
                <p:cNvPr id="141" name="等腰三角形 140">
                  <a:extLst>
                    <a:ext uri="{FF2B5EF4-FFF2-40B4-BE49-F238E27FC236}">
                      <a16:creationId xmlns:a16="http://schemas.microsoft.com/office/drawing/2014/main" id="{B430FB24-1A34-4A14-B18A-7D90455C5152}"/>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2" name="直接连接符 141">
                  <a:extLst>
                    <a:ext uri="{FF2B5EF4-FFF2-40B4-BE49-F238E27FC236}">
                      <a16:creationId xmlns:a16="http://schemas.microsoft.com/office/drawing/2014/main" id="{C9B2DD04-05B9-4B94-8525-4CE72B6C7C96}"/>
                    </a:ext>
                  </a:extLst>
                </p:cNvPr>
                <p:cNvCxnSpPr>
                  <a:cxnSpLocks/>
                  <a:endCxn id="143"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椭圆 142">
                  <a:extLst>
                    <a:ext uri="{FF2B5EF4-FFF2-40B4-BE49-F238E27FC236}">
                      <a16:creationId xmlns:a16="http://schemas.microsoft.com/office/drawing/2014/main" id="{1225E67F-F240-4A76-BA75-2883E7728BC5}"/>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4" name="直接箭头连接符 143">
                  <a:extLst>
                    <a:ext uri="{FF2B5EF4-FFF2-40B4-BE49-F238E27FC236}">
                      <a16:creationId xmlns:a16="http://schemas.microsoft.com/office/drawing/2014/main" id="{BE9CEBBA-405B-4E68-902C-2BCD828F0224}"/>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81A13D6F-23D4-4E54-ACD8-F4DCCFAE7BED}"/>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组合 145">
                <a:extLst>
                  <a:ext uri="{FF2B5EF4-FFF2-40B4-BE49-F238E27FC236}">
                    <a16:creationId xmlns:a16="http://schemas.microsoft.com/office/drawing/2014/main" id="{697AA5FA-A395-4F44-AD23-2CE0753DB29E}"/>
                  </a:ext>
                </a:extLst>
              </p:cNvPr>
              <p:cNvGrpSpPr/>
              <p:nvPr/>
            </p:nvGrpSpPr>
            <p:grpSpPr>
              <a:xfrm>
                <a:off x="2687147" y="2928668"/>
                <a:ext cx="793257" cy="427333"/>
                <a:chOff x="2633513" y="3120608"/>
                <a:chExt cx="793257" cy="427333"/>
              </a:xfrm>
            </p:grpSpPr>
            <p:sp>
              <p:nvSpPr>
                <p:cNvPr id="147" name="等腰三角形 146">
                  <a:extLst>
                    <a:ext uri="{FF2B5EF4-FFF2-40B4-BE49-F238E27FC236}">
                      <a16:creationId xmlns:a16="http://schemas.microsoft.com/office/drawing/2014/main" id="{BA174886-73EC-4E83-A738-544F57697529}"/>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8" name="直接连接符 147">
                  <a:extLst>
                    <a:ext uri="{FF2B5EF4-FFF2-40B4-BE49-F238E27FC236}">
                      <a16:creationId xmlns:a16="http://schemas.microsoft.com/office/drawing/2014/main" id="{6FE8BFFD-AA7D-4514-88E4-F3C7D3701DE7}"/>
                    </a:ext>
                  </a:extLst>
                </p:cNvPr>
                <p:cNvCxnSpPr>
                  <a:cxnSpLocks/>
                  <a:endCxn id="149"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椭圆 148">
                  <a:extLst>
                    <a:ext uri="{FF2B5EF4-FFF2-40B4-BE49-F238E27FC236}">
                      <a16:creationId xmlns:a16="http://schemas.microsoft.com/office/drawing/2014/main" id="{C0826F01-82CD-4583-857A-DDF17A34DD1B}"/>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0" name="直接箭头连接符 149">
                  <a:extLst>
                    <a:ext uri="{FF2B5EF4-FFF2-40B4-BE49-F238E27FC236}">
                      <a16:creationId xmlns:a16="http://schemas.microsoft.com/office/drawing/2014/main" id="{9644D584-AB97-4F63-B8ED-A06CA98E16BD}"/>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9A19F11B-CF4C-4151-9D55-DDE8AF760948}"/>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2" name="直接连接符 151">
                <a:extLst>
                  <a:ext uri="{FF2B5EF4-FFF2-40B4-BE49-F238E27FC236}">
                    <a16:creationId xmlns:a16="http://schemas.microsoft.com/office/drawing/2014/main" id="{A7D1F6CF-BEE9-4A9B-9C14-3010F893F880}"/>
                  </a:ext>
                </a:extLst>
              </p:cNvPr>
              <p:cNvCxnSpPr>
                <a:cxnSpLocks/>
              </p:cNvCxnSpPr>
              <p:nvPr/>
            </p:nvCxnSpPr>
            <p:spPr>
              <a:xfrm flipH="1" flipV="1">
                <a:off x="2531301" y="3243255"/>
                <a:ext cx="20406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66852607-F3B3-4FC1-B8A5-26FBEBC8F252}"/>
                  </a:ext>
                </a:extLst>
              </p:cNvPr>
              <p:cNvCxnSpPr>
                <a:cxnSpLocks/>
                <a:endCxn id="172" idx="2"/>
              </p:cNvCxnSpPr>
              <p:nvPr/>
            </p:nvCxnSpPr>
            <p:spPr>
              <a:xfrm flipH="1">
                <a:off x="2468833" y="3612193"/>
                <a:ext cx="266534" cy="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F6C48C02-74F8-45A0-A314-1C45063F4687}"/>
                  </a:ext>
                </a:extLst>
              </p:cNvPr>
              <p:cNvCxnSpPr>
                <a:cxnSpLocks/>
              </p:cNvCxnSpPr>
              <p:nvPr/>
            </p:nvCxnSpPr>
            <p:spPr>
              <a:xfrm flipH="1" flipV="1">
                <a:off x="2537990" y="4223309"/>
                <a:ext cx="19703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5B5445CD-6087-4F40-A3AC-C0307B519D47}"/>
                  </a:ext>
                </a:extLst>
              </p:cNvPr>
              <p:cNvCxnSpPr>
                <a:cxnSpLocks/>
              </p:cNvCxnSpPr>
              <p:nvPr/>
            </p:nvCxnSpPr>
            <p:spPr>
              <a:xfrm flipV="1">
                <a:off x="2537990" y="3246356"/>
                <a:ext cx="0" cy="976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椭圆 171">
                <a:extLst>
                  <a:ext uri="{FF2B5EF4-FFF2-40B4-BE49-F238E27FC236}">
                    <a16:creationId xmlns:a16="http://schemas.microsoft.com/office/drawing/2014/main" id="{2C05331C-EDA8-4C0A-8A47-B56B5958B102}"/>
                  </a:ext>
                </a:extLst>
              </p:cNvPr>
              <p:cNvSpPr/>
              <p:nvPr/>
            </p:nvSpPr>
            <p:spPr>
              <a:xfrm>
                <a:off x="2468833" y="3545426"/>
                <a:ext cx="134498" cy="1344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2" name="组合 221">
              <a:extLst>
                <a:ext uri="{FF2B5EF4-FFF2-40B4-BE49-F238E27FC236}">
                  <a16:creationId xmlns:a16="http://schemas.microsoft.com/office/drawing/2014/main" id="{AAE8C0DE-8317-451C-A1B6-3D73117303A2}"/>
                </a:ext>
              </a:extLst>
            </p:cNvPr>
            <p:cNvGrpSpPr/>
            <p:nvPr/>
          </p:nvGrpSpPr>
          <p:grpSpPr>
            <a:xfrm>
              <a:off x="7207105" y="4739340"/>
              <a:ext cx="1014746" cy="1404284"/>
              <a:chOff x="2468833" y="2928668"/>
              <a:chExt cx="1014746" cy="1404284"/>
            </a:xfrm>
          </p:grpSpPr>
          <p:pic>
            <p:nvPicPr>
              <p:cNvPr id="223" name="图片 222">
                <a:extLst>
                  <a:ext uri="{FF2B5EF4-FFF2-40B4-BE49-F238E27FC236}">
                    <a16:creationId xmlns:a16="http://schemas.microsoft.com/office/drawing/2014/main" id="{B4BE643A-E947-4839-A8D0-30E27FBDDC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2706044" y="3857636"/>
                <a:ext cx="280132" cy="105252"/>
              </a:xfrm>
              <a:prstGeom prst="rect">
                <a:avLst/>
              </a:prstGeom>
            </p:spPr>
          </p:pic>
          <p:grpSp>
            <p:nvGrpSpPr>
              <p:cNvPr id="224" name="组合 223">
                <a:extLst>
                  <a:ext uri="{FF2B5EF4-FFF2-40B4-BE49-F238E27FC236}">
                    <a16:creationId xmlns:a16="http://schemas.microsoft.com/office/drawing/2014/main" id="{889AA9F2-FADC-4E1D-9C40-DEE7EC5288C7}"/>
                  </a:ext>
                </a:extLst>
              </p:cNvPr>
              <p:cNvGrpSpPr/>
              <p:nvPr/>
            </p:nvGrpSpPr>
            <p:grpSpPr>
              <a:xfrm>
                <a:off x="2690322" y="3905619"/>
                <a:ext cx="793257" cy="427333"/>
                <a:chOff x="2633513" y="3120608"/>
                <a:chExt cx="793257" cy="427333"/>
              </a:xfrm>
            </p:grpSpPr>
            <p:sp>
              <p:nvSpPr>
                <p:cNvPr id="242" name="等腰三角形 241">
                  <a:extLst>
                    <a:ext uri="{FF2B5EF4-FFF2-40B4-BE49-F238E27FC236}">
                      <a16:creationId xmlns:a16="http://schemas.microsoft.com/office/drawing/2014/main" id="{361F6AE0-59B2-4B4F-8F5E-12FDEF7B7215}"/>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3" name="直接连接符 242">
                  <a:extLst>
                    <a:ext uri="{FF2B5EF4-FFF2-40B4-BE49-F238E27FC236}">
                      <a16:creationId xmlns:a16="http://schemas.microsoft.com/office/drawing/2014/main" id="{C203701C-2CDA-4A37-A7D7-A6A8E12CE641}"/>
                    </a:ext>
                  </a:extLst>
                </p:cNvPr>
                <p:cNvCxnSpPr>
                  <a:cxnSpLocks/>
                  <a:endCxn id="244"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椭圆 243">
                  <a:extLst>
                    <a:ext uri="{FF2B5EF4-FFF2-40B4-BE49-F238E27FC236}">
                      <a16:creationId xmlns:a16="http://schemas.microsoft.com/office/drawing/2014/main" id="{5C82A22F-CCD8-4D0B-A624-3443464AB957}"/>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5" name="直接箭头连接符 244">
                  <a:extLst>
                    <a:ext uri="{FF2B5EF4-FFF2-40B4-BE49-F238E27FC236}">
                      <a16:creationId xmlns:a16="http://schemas.microsoft.com/office/drawing/2014/main" id="{192CC496-DCDE-4DC7-8173-871D32792E03}"/>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直接连接符 245">
                  <a:extLst>
                    <a:ext uri="{FF2B5EF4-FFF2-40B4-BE49-F238E27FC236}">
                      <a16:creationId xmlns:a16="http://schemas.microsoft.com/office/drawing/2014/main" id="{2758698C-7B6B-4AD0-8E59-D6DAF916B625}"/>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 name="组合 224">
                <a:extLst>
                  <a:ext uri="{FF2B5EF4-FFF2-40B4-BE49-F238E27FC236}">
                    <a16:creationId xmlns:a16="http://schemas.microsoft.com/office/drawing/2014/main" id="{01078890-62DA-4753-98AB-09FC331DD75F}"/>
                  </a:ext>
                </a:extLst>
              </p:cNvPr>
              <p:cNvGrpSpPr/>
              <p:nvPr/>
            </p:nvGrpSpPr>
            <p:grpSpPr>
              <a:xfrm>
                <a:off x="2687147" y="3294502"/>
                <a:ext cx="793257" cy="427333"/>
                <a:chOff x="2633513" y="3120608"/>
                <a:chExt cx="793257" cy="427333"/>
              </a:xfrm>
            </p:grpSpPr>
            <p:sp>
              <p:nvSpPr>
                <p:cNvPr id="237" name="等腰三角形 236">
                  <a:extLst>
                    <a:ext uri="{FF2B5EF4-FFF2-40B4-BE49-F238E27FC236}">
                      <a16:creationId xmlns:a16="http://schemas.microsoft.com/office/drawing/2014/main" id="{31CB68B6-42D2-4B0E-BF56-0F0B70D97414}"/>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8" name="直接连接符 237">
                  <a:extLst>
                    <a:ext uri="{FF2B5EF4-FFF2-40B4-BE49-F238E27FC236}">
                      <a16:creationId xmlns:a16="http://schemas.microsoft.com/office/drawing/2014/main" id="{78CFFABD-EA1E-4108-A0FD-FF926A0FF745}"/>
                    </a:ext>
                  </a:extLst>
                </p:cNvPr>
                <p:cNvCxnSpPr>
                  <a:cxnSpLocks/>
                  <a:endCxn id="239"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椭圆 238">
                  <a:extLst>
                    <a:ext uri="{FF2B5EF4-FFF2-40B4-BE49-F238E27FC236}">
                      <a16:creationId xmlns:a16="http://schemas.microsoft.com/office/drawing/2014/main" id="{6317D0A9-A5B6-429D-B943-0E25078A423B}"/>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0" name="直接箭头连接符 239">
                  <a:extLst>
                    <a:ext uri="{FF2B5EF4-FFF2-40B4-BE49-F238E27FC236}">
                      <a16:creationId xmlns:a16="http://schemas.microsoft.com/office/drawing/2014/main" id="{F5C7619A-02A6-4DBD-8B30-E7A07D88D1CE}"/>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接连接符 240">
                  <a:extLst>
                    <a:ext uri="{FF2B5EF4-FFF2-40B4-BE49-F238E27FC236}">
                      <a16:creationId xmlns:a16="http://schemas.microsoft.com/office/drawing/2014/main" id="{8590B82D-7B01-460A-8133-6047E02B42B5}"/>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 name="组合 225">
                <a:extLst>
                  <a:ext uri="{FF2B5EF4-FFF2-40B4-BE49-F238E27FC236}">
                    <a16:creationId xmlns:a16="http://schemas.microsoft.com/office/drawing/2014/main" id="{AE0C28FC-456D-4BBE-878A-3E910F7EF7C2}"/>
                  </a:ext>
                </a:extLst>
              </p:cNvPr>
              <p:cNvGrpSpPr/>
              <p:nvPr/>
            </p:nvGrpSpPr>
            <p:grpSpPr>
              <a:xfrm>
                <a:off x="2687147" y="2928668"/>
                <a:ext cx="793257" cy="427333"/>
                <a:chOff x="2633513" y="3120608"/>
                <a:chExt cx="793257" cy="427333"/>
              </a:xfrm>
            </p:grpSpPr>
            <p:sp>
              <p:nvSpPr>
                <p:cNvPr id="232" name="等腰三角形 231">
                  <a:extLst>
                    <a:ext uri="{FF2B5EF4-FFF2-40B4-BE49-F238E27FC236}">
                      <a16:creationId xmlns:a16="http://schemas.microsoft.com/office/drawing/2014/main" id="{6EE7F9DB-EDE9-475C-9A88-F88D98515713}"/>
                    </a:ext>
                  </a:extLst>
                </p:cNvPr>
                <p:cNvSpPr/>
                <p:nvPr/>
              </p:nvSpPr>
              <p:spPr>
                <a:xfrm rot="10800000">
                  <a:off x="3228335" y="3120608"/>
                  <a:ext cx="198435" cy="15386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3" name="直接连接符 232">
                  <a:extLst>
                    <a:ext uri="{FF2B5EF4-FFF2-40B4-BE49-F238E27FC236}">
                      <a16:creationId xmlns:a16="http://schemas.microsoft.com/office/drawing/2014/main" id="{ED64E551-AA9B-4F7B-8791-8C6151A42668}"/>
                    </a:ext>
                  </a:extLst>
                </p:cNvPr>
                <p:cNvCxnSpPr>
                  <a:cxnSpLocks/>
                  <a:endCxn id="234" idx="6"/>
                </p:cNvCxnSpPr>
                <p:nvPr/>
              </p:nvCxnSpPr>
              <p:spPr>
                <a:xfrm flipH="1" flipV="1">
                  <a:off x="2903221" y="3435876"/>
                  <a:ext cx="431022" cy="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椭圆 233">
                  <a:extLst>
                    <a:ext uri="{FF2B5EF4-FFF2-40B4-BE49-F238E27FC236}">
                      <a16:creationId xmlns:a16="http://schemas.microsoft.com/office/drawing/2014/main" id="{D1A0FD04-0BBD-4AAB-BAA2-10B072B8AAA4}"/>
                    </a:ext>
                  </a:extLst>
                </p:cNvPr>
                <p:cNvSpPr/>
                <p:nvPr/>
              </p:nvSpPr>
              <p:spPr>
                <a:xfrm>
                  <a:off x="2681731" y="3327246"/>
                  <a:ext cx="221490" cy="2172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5" name="直接箭头连接符 234">
                  <a:extLst>
                    <a:ext uri="{FF2B5EF4-FFF2-40B4-BE49-F238E27FC236}">
                      <a16:creationId xmlns:a16="http://schemas.microsoft.com/office/drawing/2014/main" id="{24511D89-14AD-4093-A0CF-2DD113D35F2C}"/>
                    </a:ext>
                  </a:extLst>
                </p:cNvPr>
                <p:cNvCxnSpPr>
                  <a:cxnSpLocks/>
                </p:cNvCxnSpPr>
                <p:nvPr/>
              </p:nvCxnSpPr>
              <p:spPr>
                <a:xfrm flipV="1">
                  <a:off x="2633513" y="3313678"/>
                  <a:ext cx="334276" cy="234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接连接符 235">
                  <a:extLst>
                    <a:ext uri="{FF2B5EF4-FFF2-40B4-BE49-F238E27FC236}">
                      <a16:creationId xmlns:a16="http://schemas.microsoft.com/office/drawing/2014/main" id="{BF77D74F-7F2B-47A7-89D4-55D27A3C52C9}"/>
                    </a:ext>
                  </a:extLst>
                </p:cNvPr>
                <p:cNvCxnSpPr>
                  <a:cxnSpLocks/>
                </p:cNvCxnSpPr>
                <p:nvPr/>
              </p:nvCxnSpPr>
              <p:spPr>
                <a:xfrm>
                  <a:off x="3327553" y="3276600"/>
                  <a:ext cx="0" cy="164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7" name="直接连接符 226">
                <a:extLst>
                  <a:ext uri="{FF2B5EF4-FFF2-40B4-BE49-F238E27FC236}">
                    <a16:creationId xmlns:a16="http://schemas.microsoft.com/office/drawing/2014/main" id="{53B52A8F-8E4F-4E19-9B2A-DD4EF37E9100}"/>
                  </a:ext>
                </a:extLst>
              </p:cNvPr>
              <p:cNvCxnSpPr>
                <a:cxnSpLocks/>
              </p:cNvCxnSpPr>
              <p:nvPr/>
            </p:nvCxnSpPr>
            <p:spPr>
              <a:xfrm flipH="1" flipV="1">
                <a:off x="2531301" y="3243255"/>
                <a:ext cx="20406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接连接符 227">
                <a:extLst>
                  <a:ext uri="{FF2B5EF4-FFF2-40B4-BE49-F238E27FC236}">
                    <a16:creationId xmlns:a16="http://schemas.microsoft.com/office/drawing/2014/main" id="{3C1F781C-AEEB-4C26-90BC-3E1BAE196534}"/>
                  </a:ext>
                </a:extLst>
              </p:cNvPr>
              <p:cNvCxnSpPr>
                <a:cxnSpLocks/>
                <a:endCxn id="231" idx="2"/>
              </p:cNvCxnSpPr>
              <p:nvPr/>
            </p:nvCxnSpPr>
            <p:spPr>
              <a:xfrm flipH="1">
                <a:off x="2468833" y="3612193"/>
                <a:ext cx="266534" cy="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接连接符 228">
                <a:extLst>
                  <a:ext uri="{FF2B5EF4-FFF2-40B4-BE49-F238E27FC236}">
                    <a16:creationId xmlns:a16="http://schemas.microsoft.com/office/drawing/2014/main" id="{5A010125-0B86-4949-B457-926B8769C2E3}"/>
                  </a:ext>
                </a:extLst>
              </p:cNvPr>
              <p:cNvCxnSpPr>
                <a:cxnSpLocks/>
              </p:cNvCxnSpPr>
              <p:nvPr/>
            </p:nvCxnSpPr>
            <p:spPr>
              <a:xfrm flipH="1" flipV="1">
                <a:off x="2537990" y="4223309"/>
                <a:ext cx="19703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接连接符 229">
                <a:extLst>
                  <a:ext uri="{FF2B5EF4-FFF2-40B4-BE49-F238E27FC236}">
                    <a16:creationId xmlns:a16="http://schemas.microsoft.com/office/drawing/2014/main" id="{6CF4D075-BBAB-4645-B379-A10D222C7E6C}"/>
                  </a:ext>
                </a:extLst>
              </p:cNvPr>
              <p:cNvCxnSpPr>
                <a:cxnSpLocks/>
              </p:cNvCxnSpPr>
              <p:nvPr/>
            </p:nvCxnSpPr>
            <p:spPr>
              <a:xfrm flipV="1">
                <a:off x="2537990" y="3246356"/>
                <a:ext cx="0" cy="976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椭圆 230">
                <a:extLst>
                  <a:ext uri="{FF2B5EF4-FFF2-40B4-BE49-F238E27FC236}">
                    <a16:creationId xmlns:a16="http://schemas.microsoft.com/office/drawing/2014/main" id="{E889F811-4382-48C9-B21B-8109487BD45A}"/>
                  </a:ext>
                </a:extLst>
              </p:cNvPr>
              <p:cNvSpPr/>
              <p:nvPr/>
            </p:nvSpPr>
            <p:spPr>
              <a:xfrm>
                <a:off x="2468833" y="3545426"/>
                <a:ext cx="134498" cy="1344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7" name="图片 246">
              <a:extLst>
                <a:ext uri="{FF2B5EF4-FFF2-40B4-BE49-F238E27FC236}">
                  <a16:creationId xmlns:a16="http://schemas.microsoft.com/office/drawing/2014/main" id="{81D79E45-038D-4F62-9748-BAB902EC05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7461022" y="4364870"/>
              <a:ext cx="280132" cy="105252"/>
            </a:xfrm>
            <a:prstGeom prst="rect">
              <a:avLst/>
            </a:prstGeom>
          </p:spPr>
        </p:pic>
        <p:cxnSp>
          <p:nvCxnSpPr>
            <p:cNvPr id="248" name="直接连接符 247">
              <a:extLst>
                <a:ext uri="{FF2B5EF4-FFF2-40B4-BE49-F238E27FC236}">
                  <a16:creationId xmlns:a16="http://schemas.microsoft.com/office/drawing/2014/main" id="{27DD6DB1-1787-411B-A1EC-66C2984BC481}"/>
                </a:ext>
              </a:extLst>
            </p:cNvPr>
            <p:cNvCxnSpPr>
              <a:cxnSpLocks/>
            </p:cNvCxnSpPr>
            <p:nvPr/>
          </p:nvCxnSpPr>
          <p:spPr>
            <a:xfrm flipH="1">
              <a:off x="5658104" y="3316977"/>
              <a:ext cx="15675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直接连接符 249">
              <a:extLst>
                <a:ext uri="{FF2B5EF4-FFF2-40B4-BE49-F238E27FC236}">
                  <a16:creationId xmlns:a16="http://schemas.microsoft.com/office/drawing/2014/main" id="{10AEF217-AE08-4CF0-BC12-455A6EADD372}"/>
                </a:ext>
              </a:extLst>
            </p:cNvPr>
            <p:cNvCxnSpPr>
              <a:cxnSpLocks/>
              <a:stCxn id="231" idx="2"/>
            </p:cNvCxnSpPr>
            <p:nvPr/>
          </p:nvCxnSpPr>
          <p:spPr>
            <a:xfrm flipH="1">
              <a:off x="5658104" y="5423347"/>
              <a:ext cx="1549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矩形 251">
              <a:extLst>
                <a:ext uri="{FF2B5EF4-FFF2-40B4-BE49-F238E27FC236}">
                  <a16:creationId xmlns:a16="http://schemas.microsoft.com/office/drawing/2014/main" id="{7051104E-8B29-4BC0-8291-0C5F633FF356}"/>
                </a:ext>
              </a:extLst>
            </p:cNvPr>
            <p:cNvSpPr/>
            <p:nvPr/>
          </p:nvSpPr>
          <p:spPr>
            <a:xfrm>
              <a:off x="5940135" y="3214942"/>
              <a:ext cx="737514" cy="191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3" name="矩形 252">
              <a:extLst>
                <a:ext uri="{FF2B5EF4-FFF2-40B4-BE49-F238E27FC236}">
                  <a16:creationId xmlns:a16="http://schemas.microsoft.com/office/drawing/2014/main" id="{1F21839C-EB02-4362-8168-DAC32652D67A}"/>
                </a:ext>
              </a:extLst>
            </p:cNvPr>
            <p:cNvSpPr/>
            <p:nvPr/>
          </p:nvSpPr>
          <p:spPr>
            <a:xfrm>
              <a:off x="5976157" y="5324910"/>
              <a:ext cx="737514" cy="191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56" name="图片 255">
              <a:extLst>
                <a:ext uri="{FF2B5EF4-FFF2-40B4-BE49-F238E27FC236}">
                  <a16:creationId xmlns:a16="http://schemas.microsoft.com/office/drawing/2014/main" id="{244AF92D-B840-451B-8477-B9A0678C72A9}"/>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6142784" y="4357740"/>
              <a:ext cx="280132" cy="105252"/>
            </a:xfrm>
            <a:prstGeom prst="rect">
              <a:avLst/>
            </a:prstGeom>
          </p:spPr>
        </p:pic>
        <p:cxnSp>
          <p:nvCxnSpPr>
            <p:cNvPr id="257" name="直接连接符 256">
              <a:extLst>
                <a:ext uri="{FF2B5EF4-FFF2-40B4-BE49-F238E27FC236}">
                  <a16:creationId xmlns:a16="http://schemas.microsoft.com/office/drawing/2014/main" id="{25C85630-29AD-441D-912C-79015BB96C67}"/>
                </a:ext>
              </a:extLst>
            </p:cNvPr>
            <p:cNvCxnSpPr>
              <a:cxnSpLocks/>
              <a:stCxn id="259" idx="6"/>
            </p:cNvCxnSpPr>
            <p:nvPr/>
          </p:nvCxnSpPr>
          <p:spPr>
            <a:xfrm flipH="1">
              <a:off x="4917980" y="4403122"/>
              <a:ext cx="8125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矩形 257">
              <a:extLst>
                <a:ext uri="{FF2B5EF4-FFF2-40B4-BE49-F238E27FC236}">
                  <a16:creationId xmlns:a16="http://schemas.microsoft.com/office/drawing/2014/main" id="{51EC6295-4DE7-481F-A423-0653F81F48EC}"/>
                </a:ext>
              </a:extLst>
            </p:cNvPr>
            <p:cNvSpPr/>
            <p:nvPr/>
          </p:nvSpPr>
          <p:spPr>
            <a:xfrm>
              <a:off x="4077301" y="4259506"/>
              <a:ext cx="1195955" cy="29639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Times New Roman" panose="02020603050405020304" pitchFamily="18" charset="0"/>
                  <a:cs typeface="Times New Roman" panose="02020603050405020304" pitchFamily="18" charset="0"/>
                </a:rPr>
                <a:t>RF chain</a:t>
              </a:r>
              <a:endParaRPr lang="zh-CN" altLang="en-US" sz="1600" b="1" dirty="0">
                <a:latin typeface="Times New Roman" panose="02020603050405020304" pitchFamily="18" charset="0"/>
                <a:cs typeface="Times New Roman" panose="02020603050405020304" pitchFamily="18" charset="0"/>
              </a:endParaRPr>
            </a:p>
          </p:txBody>
        </p:sp>
        <p:sp>
          <p:nvSpPr>
            <p:cNvPr id="259" name="椭圆 258">
              <a:extLst>
                <a:ext uri="{FF2B5EF4-FFF2-40B4-BE49-F238E27FC236}">
                  <a16:creationId xmlns:a16="http://schemas.microsoft.com/office/drawing/2014/main" id="{D253DE6C-3C4D-461D-B317-DCD86757E750}"/>
                </a:ext>
              </a:extLst>
            </p:cNvPr>
            <p:cNvSpPr/>
            <p:nvPr/>
          </p:nvSpPr>
          <p:spPr>
            <a:xfrm>
              <a:off x="5596024" y="4335873"/>
              <a:ext cx="134498" cy="1344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0" name="直接连接符 259">
              <a:extLst>
                <a:ext uri="{FF2B5EF4-FFF2-40B4-BE49-F238E27FC236}">
                  <a16:creationId xmlns:a16="http://schemas.microsoft.com/office/drawing/2014/main" id="{18F36997-D8EF-4418-8A7B-C182EEFF8344}"/>
                </a:ext>
              </a:extLst>
            </p:cNvPr>
            <p:cNvCxnSpPr>
              <a:cxnSpLocks/>
            </p:cNvCxnSpPr>
            <p:nvPr/>
          </p:nvCxnSpPr>
          <p:spPr>
            <a:xfrm flipH="1">
              <a:off x="3895105" y="4403122"/>
              <a:ext cx="1821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接连接符 260">
              <a:extLst>
                <a:ext uri="{FF2B5EF4-FFF2-40B4-BE49-F238E27FC236}">
                  <a16:creationId xmlns:a16="http://schemas.microsoft.com/office/drawing/2014/main" id="{2254F209-0D2A-4BE5-95E2-4E679A7F9B2D}"/>
                </a:ext>
              </a:extLst>
            </p:cNvPr>
            <p:cNvCxnSpPr>
              <a:cxnSpLocks/>
            </p:cNvCxnSpPr>
            <p:nvPr/>
          </p:nvCxnSpPr>
          <p:spPr>
            <a:xfrm>
              <a:off x="5664793" y="3314558"/>
              <a:ext cx="0" cy="210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矩形 270">
              <a:extLst>
                <a:ext uri="{FF2B5EF4-FFF2-40B4-BE49-F238E27FC236}">
                  <a16:creationId xmlns:a16="http://schemas.microsoft.com/office/drawing/2014/main" id="{C98AAC47-F8A5-44A1-9605-29DC13503CD8}"/>
                </a:ext>
              </a:extLst>
            </p:cNvPr>
            <p:cNvSpPr/>
            <p:nvPr/>
          </p:nvSpPr>
          <p:spPr>
            <a:xfrm>
              <a:off x="5346521" y="5693908"/>
              <a:ext cx="1600926" cy="369332"/>
            </a:xfrm>
            <a:prstGeom prst="rect">
              <a:avLst/>
            </a:prstGeom>
          </p:spPr>
          <p:txBody>
            <a:bodyPr wrap="square">
              <a:spAutoFit/>
            </a:bodyPr>
            <a:lstStyle/>
            <a:p>
              <a:pPr algn="ctr"/>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a:t>
              </a:r>
              <a:r>
                <a:rPr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elayers</a:t>
              </a:r>
              <a:endParaRPr lang="zh-CN" altLang="en-US" dirty="0"/>
            </a:p>
          </p:txBody>
        </p:sp>
      </p:grpSp>
      <p:sp>
        <p:nvSpPr>
          <p:cNvPr id="274" name="下箭头 20">
            <a:extLst>
              <a:ext uri="{FF2B5EF4-FFF2-40B4-BE49-F238E27FC236}">
                <a16:creationId xmlns:a16="http://schemas.microsoft.com/office/drawing/2014/main" id="{76E4B10F-FD8A-4F3B-9867-85B45ABAD1D1}"/>
              </a:ext>
            </a:extLst>
          </p:cNvPr>
          <p:cNvSpPr>
            <a:spLocks noChangeArrowheads="1"/>
          </p:cNvSpPr>
          <p:nvPr/>
        </p:nvSpPr>
        <p:spPr bwMode="auto">
          <a:xfrm rot="16200000">
            <a:off x="3558701" y="4184181"/>
            <a:ext cx="357845" cy="342899"/>
          </a:xfrm>
          <a:prstGeom prst="downArrow">
            <a:avLst>
              <a:gd name="adj1" fmla="val 33481"/>
              <a:gd name="adj2" fmla="val 53207"/>
            </a:avLst>
          </a:prstGeom>
          <a:solidFill>
            <a:srgbClr val="5B9BD5"/>
          </a:solidFill>
          <a:ln>
            <a:noFill/>
          </a:ln>
          <a:extLst/>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sp>
        <p:nvSpPr>
          <p:cNvPr id="110" name="矩形 109">
            <a:extLst>
              <a:ext uri="{FF2B5EF4-FFF2-40B4-BE49-F238E27FC236}">
                <a16:creationId xmlns:a16="http://schemas.microsoft.com/office/drawing/2014/main" id="{C1A82022-DC84-4CA7-A51C-333FA3D07825}"/>
              </a:ext>
            </a:extLst>
          </p:cNvPr>
          <p:cNvSpPr/>
          <p:nvPr/>
        </p:nvSpPr>
        <p:spPr>
          <a:xfrm>
            <a:off x="6963087" y="6100648"/>
            <a:ext cx="1630590" cy="369332"/>
          </a:xfrm>
          <a:prstGeom prst="rect">
            <a:avLst/>
          </a:prstGeom>
        </p:spPr>
        <p:txBody>
          <a:bodyPr wrap="square">
            <a:spAutoFit/>
          </a:bodyPr>
          <a:lstStyle/>
          <a:p>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Phase-shifters</a:t>
            </a:r>
            <a:endParaRPr lang="zh-CN" altLang="en-US" dirty="0"/>
          </a:p>
        </p:txBody>
      </p:sp>
    </p:spTree>
    <p:extLst>
      <p:ext uri="{BB962C8B-B14F-4D97-AF65-F5344CB8AC3E}">
        <p14:creationId xmlns:p14="http://schemas.microsoft.com/office/powerpoint/2010/main" val="12162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4178323"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Delay</a:t>
            </a:r>
            <a:r>
              <a:rPr lang="en-US" altLang="zh-CN" sz="3200" b="1" dirty="0" smtClean="0">
                <a:solidFill>
                  <a:schemeClr val="tx2"/>
                </a:solidFill>
                <a:latin typeface="Times New Roman" panose="02020603050405020304" pitchFamily="18" charset="0"/>
                <a:cs typeface="Times New Roman" panose="02020603050405020304" pitchFamily="18" charset="0"/>
              </a:rPr>
              <a:t>-phase </a:t>
            </a:r>
            <a:r>
              <a:rPr lang="en-US" altLang="zh-CN" sz="3200" b="1" dirty="0" smtClean="0">
                <a:solidFill>
                  <a:schemeClr val="tx2"/>
                </a:solidFill>
                <a:latin typeface="Times New Roman" panose="02020603050405020304" pitchFamily="18" charset="0"/>
                <a:cs typeface="Times New Roman" panose="02020603050405020304" pitchFamily="18" charset="0"/>
              </a:rPr>
              <a:t>precoding</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09713"/>
            <a:ext cx="8980536" cy="449353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Beamforming design</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Suppose       delayers and        </a:t>
            </a: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becomes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frequency-dependent</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denote as</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denotes the phase shift realized by time delayers                        </a:t>
            </a:r>
            <a:endParaRPr lang="en-US" altLang="zh-CN" sz="2000" dirty="0">
              <a:solidFill>
                <a:srgbClr val="44546A"/>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2" name="Object 11">
            <a:extLst>
              <a:ext uri="{FF2B5EF4-FFF2-40B4-BE49-F238E27FC236}">
                <a16:creationId xmlns:a16="http://schemas.microsoft.com/office/drawing/2014/main" id="{E244CB80-751C-4D2C-BDF1-EC791E0F0A1C}"/>
              </a:ext>
            </a:extLst>
          </p:cNvPr>
          <p:cNvGraphicFramePr>
            <a:graphicFrameLocks noChangeAspect="1"/>
          </p:cNvGraphicFramePr>
          <p:nvPr>
            <p:extLst>
              <p:ext uri="{D42A27DB-BD31-4B8C-83A1-F6EECF244321}">
                <p14:modId xmlns:p14="http://schemas.microsoft.com/office/powerpoint/2010/main" val="182015327"/>
              </p:ext>
            </p:extLst>
          </p:nvPr>
        </p:nvGraphicFramePr>
        <p:xfrm>
          <a:off x="976656" y="4811490"/>
          <a:ext cx="428625" cy="382587"/>
        </p:xfrm>
        <a:graphic>
          <a:graphicData uri="http://schemas.openxmlformats.org/presentationml/2006/ole">
            <mc:AlternateContent xmlns:mc="http://schemas.openxmlformats.org/markup-compatibility/2006">
              <mc:Choice xmlns:v="urn:schemas-microsoft-com:vml" Requires="v">
                <p:oleObj spid="_x0000_s33418" name="Equation" r:id="rId4" imgW="393480" imgH="355320" progId="Equation.DSMT4">
                  <p:embed/>
                </p:oleObj>
              </mc:Choice>
              <mc:Fallback>
                <p:oleObj name="Equation" r:id="rId4" imgW="393480" imgH="355320" progId="Equation.DSMT4">
                  <p:embed/>
                  <p:pic>
                    <p:nvPicPr>
                      <p:cNvPr id="110" name="Object 11">
                        <a:extLst>
                          <a:ext uri="{FF2B5EF4-FFF2-40B4-BE49-F238E27FC236}">
                            <a16:creationId xmlns:a16="http://schemas.microsoft.com/office/drawing/2014/main" id="{492D08EA-7CB7-4199-912B-6A526D817F30}"/>
                          </a:ext>
                        </a:extLst>
                      </p:cNvPr>
                      <p:cNvPicPr>
                        <a:picLocks noChangeAspect="1" noChangeArrowheads="1"/>
                      </p:cNvPicPr>
                      <p:nvPr/>
                    </p:nvPicPr>
                    <p:blipFill>
                      <a:blip r:embed="rId5"/>
                      <a:srcRect/>
                      <a:stretch>
                        <a:fillRect/>
                      </a:stretch>
                    </p:blipFill>
                    <p:spPr bwMode="auto">
                      <a:xfrm>
                        <a:off x="976656" y="4811490"/>
                        <a:ext cx="428625" cy="382587"/>
                      </a:xfrm>
                      <a:prstGeom prst="rect">
                        <a:avLst/>
                      </a:prstGeom>
                      <a:noFill/>
                      <a:extLst/>
                    </p:spPr>
                  </p:pic>
                </p:oleObj>
              </mc:Fallback>
            </mc:AlternateContent>
          </a:graphicData>
        </a:graphic>
      </p:graphicFrame>
      <p:graphicFrame>
        <p:nvGraphicFramePr>
          <p:cNvPr id="115" name="Object 11">
            <a:extLst>
              <a:ext uri="{FF2B5EF4-FFF2-40B4-BE49-F238E27FC236}">
                <a16:creationId xmlns:a16="http://schemas.microsoft.com/office/drawing/2014/main" id="{E37181E8-D27E-4A05-B92C-CE5F7076D41A}"/>
              </a:ext>
            </a:extLst>
          </p:cNvPr>
          <p:cNvGraphicFramePr>
            <a:graphicFrameLocks noChangeAspect="1"/>
          </p:cNvGraphicFramePr>
          <p:nvPr>
            <p:extLst>
              <p:ext uri="{D42A27DB-BD31-4B8C-83A1-F6EECF244321}">
                <p14:modId xmlns:p14="http://schemas.microsoft.com/office/powerpoint/2010/main" val="3272185812"/>
              </p:ext>
            </p:extLst>
          </p:nvPr>
        </p:nvGraphicFramePr>
        <p:xfrm>
          <a:off x="1901825" y="1528395"/>
          <a:ext cx="261938" cy="246062"/>
        </p:xfrm>
        <a:graphic>
          <a:graphicData uri="http://schemas.openxmlformats.org/presentationml/2006/ole">
            <mc:AlternateContent xmlns:mc="http://schemas.openxmlformats.org/markup-compatibility/2006">
              <mc:Choice xmlns:v="urn:schemas-microsoft-com:vml" Requires="v">
                <p:oleObj spid="_x0000_s33419" name="Equation" r:id="rId6" imgW="241200" imgH="228600" progId="Equation.DSMT4">
                  <p:embed/>
                </p:oleObj>
              </mc:Choice>
              <mc:Fallback>
                <p:oleObj name="Equation" r:id="rId6" imgW="241200" imgH="228600" progId="Equation.DSMT4">
                  <p:embed/>
                  <p:pic>
                    <p:nvPicPr>
                      <p:cNvPr id="110" name="Object 11">
                        <a:extLst>
                          <a:ext uri="{FF2B5EF4-FFF2-40B4-BE49-F238E27FC236}">
                            <a16:creationId xmlns:a16="http://schemas.microsoft.com/office/drawing/2014/main" id="{492D08EA-7CB7-4199-912B-6A526D817F30}"/>
                          </a:ext>
                        </a:extLst>
                      </p:cNvPr>
                      <p:cNvPicPr>
                        <a:picLocks noChangeAspect="1" noChangeArrowheads="1"/>
                      </p:cNvPicPr>
                      <p:nvPr/>
                    </p:nvPicPr>
                    <p:blipFill>
                      <a:blip r:embed="rId7"/>
                      <a:srcRect/>
                      <a:stretch>
                        <a:fillRect/>
                      </a:stretch>
                    </p:blipFill>
                    <p:spPr bwMode="auto">
                      <a:xfrm>
                        <a:off x="1901825" y="1528395"/>
                        <a:ext cx="261938" cy="246062"/>
                      </a:xfrm>
                      <a:prstGeom prst="rect">
                        <a:avLst/>
                      </a:prstGeom>
                      <a:noFill/>
                      <a:extLst/>
                    </p:spPr>
                  </p:pic>
                </p:oleObj>
              </mc:Fallback>
            </mc:AlternateContent>
          </a:graphicData>
        </a:graphic>
      </p:graphicFrame>
      <p:graphicFrame>
        <p:nvGraphicFramePr>
          <p:cNvPr id="116" name="Object 11">
            <a:extLst>
              <a:ext uri="{FF2B5EF4-FFF2-40B4-BE49-F238E27FC236}">
                <a16:creationId xmlns:a16="http://schemas.microsoft.com/office/drawing/2014/main" id="{974193E9-8D9B-4B4A-9F8F-56302946CE8B}"/>
              </a:ext>
            </a:extLst>
          </p:cNvPr>
          <p:cNvGraphicFramePr>
            <a:graphicFrameLocks noChangeAspect="1"/>
          </p:cNvGraphicFramePr>
          <p:nvPr>
            <p:extLst>
              <p:ext uri="{D42A27DB-BD31-4B8C-83A1-F6EECF244321}">
                <p14:modId xmlns:p14="http://schemas.microsoft.com/office/powerpoint/2010/main" val="1464753870"/>
              </p:ext>
            </p:extLst>
          </p:nvPr>
        </p:nvGraphicFramePr>
        <p:xfrm>
          <a:off x="3599704" y="1299128"/>
          <a:ext cx="757237" cy="668338"/>
        </p:xfrm>
        <a:graphic>
          <a:graphicData uri="http://schemas.openxmlformats.org/presentationml/2006/ole">
            <mc:AlternateContent xmlns:mc="http://schemas.openxmlformats.org/markup-compatibility/2006">
              <mc:Choice xmlns:v="urn:schemas-microsoft-com:vml" Requires="v">
                <p:oleObj spid="_x0000_s33420" name="Equation" r:id="rId8" imgW="698400" imgH="622080" progId="Equation.DSMT4">
                  <p:embed/>
                </p:oleObj>
              </mc:Choice>
              <mc:Fallback>
                <p:oleObj name="Equation" r:id="rId8" imgW="698400" imgH="622080" progId="Equation.DSMT4">
                  <p:embed/>
                  <p:pic>
                    <p:nvPicPr>
                      <p:cNvPr id="115" name="Object 11">
                        <a:extLst>
                          <a:ext uri="{FF2B5EF4-FFF2-40B4-BE49-F238E27FC236}">
                            <a16:creationId xmlns:a16="http://schemas.microsoft.com/office/drawing/2014/main" id="{E37181E8-D27E-4A05-B92C-CE5F7076D41A}"/>
                          </a:ext>
                        </a:extLst>
                      </p:cNvPr>
                      <p:cNvPicPr>
                        <a:picLocks noChangeAspect="1" noChangeArrowheads="1"/>
                      </p:cNvPicPr>
                      <p:nvPr/>
                    </p:nvPicPr>
                    <p:blipFill>
                      <a:blip r:embed="rId9"/>
                      <a:srcRect/>
                      <a:stretch>
                        <a:fillRect/>
                      </a:stretch>
                    </p:blipFill>
                    <p:spPr bwMode="auto">
                      <a:xfrm>
                        <a:off x="3599704" y="1299128"/>
                        <a:ext cx="757237" cy="668338"/>
                      </a:xfrm>
                      <a:prstGeom prst="rect">
                        <a:avLst/>
                      </a:prstGeom>
                      <a:noFill/>
                      <a:extLst/>
                    </p:spPr>
                  </p:pic>
                </p:oleObj>
              </mc:Fallback>
            </mc:AlternateContent>
          </a:graphicData>
        </a:graphic>
      </p:graphicFrame>
      <p:graphicFrame>
        <p:nvGraphicFramePr>
          <p:cNvPr id="16" name="Object 11">
            <a:extLst>
              <a:ext uri="{FF2B5EF4-FFF2-40B4-BE49-F238E27FC236}">
                <a16:creationId xmlns:a16="http://schemas.microsoft.com/office/drawing/2014/main" id="{E37181E8-D27E-4A05-B92C-CE5F7076D41A}"/>
              </a:ext>
            </a:extLst>
          </p:cNvPr>
          <p:cNvGraphicFramePr>
            <a:graphicFrameLocks noChangeAspect="1"/>
          </p:cNvGraphicFramePr>
          <p:nvPr>
            <p:extLst>
              <p:ext uri="{D42A27DB-BD31-4B8C-83A1-F6EECF244321}">
                <p14:modId xmlns:p14="http://schemas.microsoft.com/office/powerpoint/2010/main" val="73330817"/>
              </p:ext>
            </p:extLst>
          </p:nvPr>
        </p:nvGraphicFramePr>
        <p:xfrm>
          <a:off x="976656" y="1843664"/>
          <a:ext cx="193675" cy="355600"/>
        </p:xfrm>
        <a:graphic>
          <a:graphicData uri="http://schemas.openxmlformats.org/presentationml/2006/ole">
            <mc:AlternateContent xmlns:mc="http://schemas.openxmlformats.org/markup-compatibility/2006">
              <mc:Choice xmlns:v="urn:schemas-microsoft-com:vml" Requires="v">
                <p:oleObj spid="_x0000_s33421" name="Equation" r:id="rId10" imgW="177480" imgH="330120" progId="Equation.DSMT4">
                  <p:embed/>
                </p:oleObj>
              </mc:Choice>
              <mc:Fallback>
                <p:oleObj name="Equation" r:id="rId10" imgW="177480" imgH="330120" progId="Equation.DSMT4">
                  <p:embed/>
                  <p:pic>
                    <p:nvPicPr>
                      <p:cNvPr id="115" name="Object 11">
                        <a:extLst>
                          <a:ext uri="{FF2B5EF4-FFF2-40B4-BE49-F238E27FC236}">
                            <a16:creationId xmlns:a16="http://schemas.microsoft.com/office/drawing/2014/main" id="{E37181E8-D27E-4A05-B92C-CE5F7076D41A}"/>
                          </a:ext>
                        </a:extLst>
                      </p:cNvPr>
                      <p:cNvPicPr>
                        <a:picLocks noChangeAspect="1" noChangeArrowheads="1"/>
                      </p:cNvPicPr>
                      <p:nvPr/>
                    </p:nvPicPr>
                    <p:blipFill>
                      <a:blip r:embed="rId11"/>
                      <a:srcRect/>
                      <a:stretch>
                        <a:fillRect/>
                      </a:stretch>
                    </p:blipFill>
                    <p:spPr bwMode="auto">
                      <a:xfrm>
                        <a:off x="976656" y="1843664"/>
                        <a:ext cx="193675" cy="355600"/>
                      </a:xfrm>
                      <a:prstGeom prst="rect">
                        <a:avLst/>
                      </a:prstGeom>
                      <a:noFill/>
                      <a:extLst/>
                    </p:spPr>
                  </p:pic>
                </p:oleObj>
              </mc:Fallback>
            </mc:AlternateContent>
          </a:graphicData>
        </a:graphic>
      </p:graphicFrame>
      <p:graphicFrame>
        <p:nvGraphicFramePr>
          <p:cNvPr id="17" name="Object 11">
            <a:extLst>
              <a:ext uri="{FF2B5EF4-FFF2-40B4-BE49-F238E27FC236}">
                <a16:creationId xmlns:a16="http://schemas.microsoft.com/office/drawing/2014/main" id="{E37181E8-D27E-4A05-B92C-CE5F7076D41A}"/>
              </a:ext>
            </a:extLst>
          </p:cNvPr>
          <p:cNvGraphicFramePr>
            <a:graphicFrameLocks noChangeAspect="1"/>
          </p:cNvGraphicFramePr>
          <p:nvPr>
            <p:extLst>
              <p:ext uri="{D42A27DB-BD31-4B8C-83A1-F6EECF244321}">
                <p14:modId xmlns:p14="http://schemas.microsoft.com/office/powerpoint/2010/main" val="1979661049"/>
              </p:ext>
            </p:extLst>
          </p:nvPr>
        </p:nvGraphicFramePr>
        <p:xfrm>
          <a:off x="5442144" y="1842800"/>
          <a:ext cx="360363" cy="382588"/>
        </p:xfrm>
        <a:graphic>
          <a:graphicData uri="http://schemas.openxmlformats.org/presentationml/2006/ole">
            <mc:AlternateContent xmlns:mc="http://schemas.openxmlformats.org/markup-compatibility/2006">
              <mc:Choice xmlns:v="urn:schemas-microsoft-com:vml" Requires="v">
                <p:oleObj spid="_x0000_s33422" name="Equation" r:id="rId12" imgW="330120" imgH="355320" progId="Equation.DSMT4">
                  <p:embed/>
                </p:oleObj>
              </mc:Choice>
              <mc:Fallback>
                <p:oleObj name="Equation" r:id="rId12" imgW="330120" imgH="355320" progId="Equation.DSMT4">
                  <p:embed/>
                  <p:pic>
                    <p:nvPicPr>
                      <p:cNvPr id="16" name="Object 11">
                        <a:extLst>
                          <a:ext uri="{FF2B5EF4-FFF2-40B4-BE49-F238E27FC236}">
                            <a16:creationId xmlns:a16="http://schemas.microsoft.com/office/drawing/2014/main" id="{E37181E8-D27E-4A05-B92C-CE5F7076D41A}"/>
                          </a:ext>
                        </a:extLst>
                      </p:cNvPr>
                      <p:cNvPicPr>
                        <a:picLocks noChangeAspect="1" noChangeArrowheads="1"/>
                      </p:cNvPicPr>
                      <p:nvPr/>
                    </p:nvPicPr>
                    <p:blipFill>
                      <a:blip r:embed="rId13"/>
                      <a:srcRect/>
                      <a:stretch>
                        <a:fillRect/>
                      </a:stretch>
                    </p:blipFill>
                    <p:spPr bwMode="auto">
                      <a:xfrm>
                        <a:off x="5442144" y="1842800"/>
                        <a:ext cx="360363" cy="382588"/>
                      </a:xfrm>
                      <a:prstGeom prst="rect">
                        <a:avLst/>
                      </a:prstGeom>
                      <a:noFill/>
                      <a:extLst/>
                    </p:spPr>
                  </p:pic>
                </p:oleObj>
              </mc:Fallback>
            </mc:AlternateContent>
          </a:graphicData>
        </a:graphic>
      </p:graphicFrame>
      <p:graphicFrame>
        <p:nvGraphicFramePr>
          <p:cNvPr id="18" name="Object 11">
            <a:extLst>
              <a:ext uri="{FF2B5EF4-FFF2-40B4-BE49-F238E27FC236}">
                <a16:creationId xmlns:a16="http://schemas.microsoft.com/office/drawing/2014/main" id="{3C4A9810-1708-43C5-841D-1923E4262162}"/>
              </a:ext>
            </a:extLst>
          </p:cNvPr>
          <p:cNvGraphicFramePr>
            <a:graphicFrameLocks noChangeAspect="1"/>
          </p:cNvGraphicFramePr>
          <p:nvPr>
            <p:extLst>
              <p:ext uri="{D42A27DB-BD31-4B8C-83A1-F6EECF244321}">
                <p14:modId xmlns:p14="http://schemas.microsoft.com/office/powerpoint/2010/main" val="2114507278"/>
              </p:ext>
            </p:extLst>
          </p:nvPr>
        </p:nvGraphicFramePr>
        <p:xfrm>
          <a:off x="1912383" y="2373683"/>
          <a:ext cx="3287712" cy="1660525"/>
        </p:xfrm>
        <a:graphic>
          <a:graphicData uri="http://schemas.openxmlformats.org/presentationml/2006/ole">
            <mc:AlternateContent xmlns:mc="http://schemas.openxmlformats.org/markup-compatibility/2006">
              <mc:Choice xmlns:v="urn:schemas-microsoft-com:vml" Requires="v">
                <p:oleObj spid="_x0000_s33423" name="Equation" r:id="rId14" imgW="3009600" imgH="1549080" progId="Equation.DSMT4">
                  <p:embed/>
                </p:oleObj>
              </mc:Choice>
              <mc:Fallback>
                <p:oleObj name="Equation" r:id="rId14" imgW="3009600" imgH="1549080" progId="Equation.DSMT4">
                  <p:embed/>
                  <p:pic>
                    <p:nvPicPr>
                      <p:cNvPr id="35" name="Object 11">
                        <a:extLst>
                          <a:ext uri="{FF2B5EF4-FFF2-40B4-BE49-F238E27FC236}">
                            <a16:creationId xmlns:a16="http://schemas.microsoft.com/office/drawing/2014/main" id="{3C4A9810-1708-43C5-841D-1923E4262162}"/>
                          </a:ext>
                        </a:extLst>
                      </p:cNvPr>
                      <p:cNvPicPr>
                        <a:picLocks noChangeAspect="1" noChangeArrowheads="1"/>
                      </p:cNvPicPr>
                      <p:nvPr/>
                    </p:nvPicPr>
                    <p:blipFill>
                      <a:blip r:embed="rId15"/>
                      <a:srcRect/>
                      <a:stretch>
                        <a:fillRect/>
                      </a:stretch>
                    </p:blipFill>
                    <p:spPr bwMode="auto">
                      <a:xfrm>
                        <a:off x="1912383" y="2373683"/>
                        <a:ext cx="3287712" cy="1660525"/>
                      </a:xfrm>
                      <a:prstGeom prst="rect">
                        <a:avLst/>
                      </a:prstGeom>
                      <a:noFill/>
                    </p:spPr>
                  </p:pic>
                </p:oleObj>
              </mc:Fallback>
            </mc:AlternateContent>
          </a:graphicData>
        </a:graphic>
      </p:graphicFrame>
      <p:sp>
        <p:nvSpPr>
          <p:cNvPr id="20" name="下箭头 20">
            <a:extLst>
              <a:ext uri="{FF2B5EF4-FFF2-40B4-BE49-F238E27FC236}">
                <a16:creationId xmlns:a16="http://schemas.microsoft.com/office/drawing/2014/main" id="{EA6A8F25-C120-4C36-92A6-6ABDBDB9F466}"/>
              </a:ext>
            </a:extLst>
          </p:cNvPr>
          <p:cNvSpPr>
            <a:spLocks noChangeArrowheads="1"/>
          </p:cNvSpPr>
          <p:nvPr/>
        </p:nvSpPr>
        <p:spPr bwMode="auto">
          <a:xfrm>
            <a:off x="3519598" y="4078569"/>
            <a:ext cx="357845" cy="342899"/>
          </a:xfrm>
          <a:prstGeom prst="downArrow">
            <a:avLst>
              <a:gd name="adj1" fmla="val 33481"/>
              <a:gd name="adj2" fmla="val 53207"/>
            </a:avLst>
          </a:prstGeom>
          <a:solidFill>
            <a:srgbClr val="5CADFF"/>
          </a:solidFill>
          <a:ln>
            <a:noFill/>
          </a:ln>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sp>
        <p:nvSpPr>
          <p:cNvPr id="21" name="下箭头 20">
            <a:extLst>
              <a:ext uri="{FF2B5EF4-FFF2-40B4-BE49-F238E27FC236}">
                <a16:creationId xmlns:a16="http://schemas.microsoft.com/office/drawing/2014/main" id="{EA6A8F25-C120-4C36-92A6-6ABDBDB9F466}"/>
              </a:ext>
            </a:extLst>
          </p:cNvPr>
          <p:cNvSpPr>
            <a:spLocks noChangeArrowheads="1"/>
          </p:cNvSpPr>
          <p:nvPr/>
        </p:nvSpPr>
        <p:spPr bwMode="auto">
          <a:xfrm rot="16200000">
            <a:off x="5222015" y="3113612"/>
            <a:ext cx="357845" cy="342899"/>
          </a:xfrm>
          <a:prstGeom prst="downArrow">
            <a:avLst>
              <a:gd name="adj1" fmla="val 33481"/>
              <a:gd name="adj2" fmla="val 53207"/>
            </a:avLst>
          </a:prstGeom>
          <a:solidFill>
            <a:srgbClr val="5CADFF"/>
          </a:solidFill>
          <a:ln>
            <a:noFill/>
          </a:ln>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sp>
        <p:nvSpPr>
          <p:cNvPr id="22" name="文本框 21">
            <a:extLst>
              <a:ext uri="{FF2B5EF4-FFF2-40B4-BE49-F238E27FC236}">
                <a16:creationId xmlns:a16="http://schemas.microsoft.com/office/drawing/2014/main" id="{D9128C4E-E70A-4BB4-81F1-387E0113B508}"/>
              </a:ext>
            </a:extLst>
          </p:cNvPr>
          <p:cNvSpPr txBox="1"/>
          <p:nvPr/>
        </p:nvSpPr>
        <p:spPr>
          <a:xfrm>
            <a:off x="2840106" y="4421468"/>
            <a:ext cx="1716828" cy="369332"/>
          </a:xfrm>
          <a:prstGeom prst="rect">
            <a:avLst/>
          </a:prstGeom>
          <a:solidFill>
            <a:schemeClr val="bg1"/>
          </a:solidFill>
        </p:spPr>
        <p:txBody>
          <a:bodyPr wrap="square" rtlCol="0">
            <a:spAutoFit/>
          </a:bodyPr>
          <a:lstStyle/>
          <a:p>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Phase-shifters</a:t>
            </a:r>
            <a:endParaRPr lang="zh-CN" altLang="en-US"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文本框 22">
            <a:extLst>
              <a:ext uri="{FF2B5EF4-FFF2-40B4-BE49-F238E27FC236}">
                <a16:creationId xmlns:a16="http://schemas.microsoft.com/office/drawing/2014/main" id="{D9128C4E-E70A-4BB4-81F1-387E0113B508}"/>
              </a:ext>
            </a:extLst>
          </p:cNvPr>
          <p:cNvSpPr txBox="1"/>
          <p:nvPr/>
        </p:nvSpPr>
        <p:spPr>
          <a:xfrm>
            <a:off x="5420187" y="3093224"/>
            <a:ext cx="1720972" cy="369332"/>
          </a:xfrm>
          <a:prstGeom prst="rect">
            <a:avLst/>
          </a:prstGeom>
          <a:noFill/>
        </p:spPr>
        <p:txBody>
          <a:bodyPr wrap="square" rtlCol="0">
            <a:spAutoFit/>
          </a:bodyPr>
          <a:lstStyle/>
          <a:p>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Delayers</a:t>
            </a:r>
            <a:endParaRPr lang="zh-CN" altLang="en-US"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4" name="Object 11">
            <a:extLst>
              <a:ext uri="{FF2B5EF4-FFF2-40B4-BE49-F238E27FC236}">
                <a16:creationId xmlns:a16="http://schemas.microsoft.com/office/drawing/2014/main" id="{3C4A9810-1708-43C5-841D-1923E4262162}"/>
              </a:ext>
            </a:extLst>
          </p:cNvPr>
          <p:cNvGraphicFramePr>
            <a:graphicFrameLocks noChangeAspect="1"/>
          </p:cNvGraphicFramePr>
          <p:nvPr>
            <p:extLst>
              <p:ext uri="{D42A27DB-BD31-4B8C-83A1-F6EECF244321}">
                <p14:modId xmlns:p14="http://schemas.microsoft.com/office/powerpoint/2010/main" val="4176504896"/>
              </p:ext>
            </p:extLst>
          </p:nvPr>
        </p:nvGraphicFramePr>
        <p:xfrm>
          <a:off x="3980128" y="5266920"/>
          <a:ext cx="1670928" cy="491995"/>
        </p:xfrm>
        <a:graphic>
          <a:graphicData uri="http://schemas.openxmlformats.org/presentationml/2006/ole">
            <mc:AlternateContent xmlns:mc="http://schemas.openxmlformats.org/markup-compatibility/2006">
              <mc:Choice xmlns:v="urn:schemas-microsoft-com:vml" Requires="v">
                <p:oleObj spid="_x0000_s33424" name="Equation" r:id="rId16" imgW="1307880" imgH="393480" progId="Equation.DSMT4">
                  <p:embed/>
                </p:oleObj>
              </mc:Choice>
              <mc:Fallback>
                <p:oleObj name="Equation" r:id="rId16" imgW="1307880" imgH="393480" progId="Equation.DSMT4">
                  <p:embed/>
                  <p:pic>
                    <p:nvPicPr>
                      <p:cNvPr id="45" name="Object 11">
                        <a:extLst>
                          <a:ext uri="{FF2B5EF4-FFF2-40B4-BE49-F238E27FC236}">
                            <a16:creationId xmlns:a16="http://schemas.microsoft.com/office/drawing/2014/main" id="{3C4A9810-1708-43C5-841D-1923E4262162}"/>
                          </a:ext>
                        </a:extLst>
                      </p:cNvPr>
                      <p:cNvPicPr>
                        <a:picLocks noChangeAspect="1" noChangeArrowheads="1"/>
                      </p:cNvPicPr>
                      <p:nvPr/>
                    </p:nvPicPr>
                    <p:blipFill>
                      <a:blip r:embed="rId17"/>
                      <a:srcRect/>
                      <a:stretch>
                        <a:fillRect/>
                      </a:stretch>
                    </p:blipFill>
                    <p:spPr bwMode="auto">
                      <a:xfrm>
                        <a:off x="3980128" y="5266920"/>
                        <a:ext cx="1670928" cy="491995"/>
                      </a:xfrm>
                      <a:prstGeom prst="rect">
                        <a:avLst/>
                      </a:prstGeom>
                      <a:noFill/>
                    </p:spPr>
                  </p:pic>
                </p:oleObj>
              </mc:Fallback>
            </mc:AlternateContent>
          </a:graphicData>
        </a:graphic>
      </p:graphicFrame>
      <p:graphicFrame>
        <p:nvGraphicFramePr>
          <p:cNvPr id="25" name="Object 11">
            <a:extLst>
              <a:ext uri="{FF2B5EF4-FFF2-40B4-BE49-F238E27FC236}">
                <a16:creationId xmlns:a16="http://schemas.microsoft.com/office/drawing/2014/main" id="{3C4A9810-1708-43C5-841D-1923E4262162}"/>
              </a:ext>
            </a:extLst>
          </p:cNvPr>
          <p:cNvGraphicFramePr>
            <a:graphicFrameLocks noChangeAspect="1"/>
          </p:cNvGraphicFramePr>
          <p:nvPr>
            <p:extLst>
              <p:ext uri="{D42A27DB-BD31-4B8C-83A1-F6EECF244321}">
                <p14:modId xmlns:p14="http://schemas.microsoft.com/office/powerpoint/2010/main" val="1445353105"/>
              </p:ext>
            </p:extLst>
          </p:nvPr>
        </p:nvGraphicFramePr>
        <p:xfrm>
          <a:off x="3366548" y="5815701"/>
          <a:ext cx="2416210" cy="479393"/>
        </p:xfrm>
        <a:graphic>
          <a:graphicData uri="http://schemas.openxmlformats.org/presentationml/2006/ole">
            <mc:AlternateContent xmlns:mc="http://schemas.openxmlformats.org/markup-compatibility/2006">
              <mc:Choice xmlns:v="urn:schemas-microsoft-com:vml" Requires="v">
                <p:oleObj spid="_x0000_s33425" name="Equation" r:id="rId18" imgW="2006280" imgH="406080" progId="Equation.DSMT4">
                  <p:embed/>
                </p:oleObj>
              </mc:Choice>
              <mc:Fallback>
                <p:oleObj name="Equation" r:id="rId18" imgW="2006280" imgH="406080" progId="Equation.DSMT4">
                  <p:embed/>
                  <p:pic>
                    <p:nvPicPr>
                      <p:cNvPr id="47" name="Object 11">
                        <a:extLst>
                          <a:ext uri="{FF2B5EF4-FFF2-40B4-BE49-F238E27FC236}">
                            <a16:creationId xmlns:a16="http://schemas.microsoft.com/office/drawing/2014/main" id="{3C4A9810-1708-43C5-841D-1923E4262162}"/>
                          </a:ext>
                        </a:extLst>
                      </p:cNvPr>
                      <p:cNvPicPr>
                        <a:picLocks noChangeAspect="1" noChangeArrowheads="1"/>
                      </p:cNvPicPr>
                      <p:nvPr/>
                    </p:nvPicPr>
                    <p:blipFill>
                      <a:blip r:embed="rId19"/>
                      <a:srcRect/>
                      <a:stretch>
                        <a:fillRect/>
                      </a:stretch>
                    </p:blipFill>
                    <p:spPr bwMode="auto">
                      <a:xfrm>
                        <a:off x="3366548" y="5815701"/>
                        <a:ext cx="2416210" cy="479393"/>
                      </a:xfrm>
                      <a:prstGeom prst="rect">
                        <a:avLst/>
                      </a:prstGeom>
                      <a:noFill/>
                    </p:spPr>
                  </p:pic>
                </p:oleObj>
              </mc:Fallback>
            </mc:AlternateContent>
          </a:graphicData>
        </a:graphic>
      </p:graphicFrame>
    </p:spTree>
    <p:extLst>
      <p:ext uri="{BB962C8B-B14F-4D97-AF65-F5344CB8AC3E}">
        <p14:creationId xmlns:p14="http://schemas.microsoft.com/office/powerpoint/2010/main" val="10890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1" presetClass="entr" presetSubtype="0" fill="hold" nodeType="withEffect">
                                  <p:stCondLst>
                                    <p:cond delay="0"/>
                                  </p:stCondLst>
                                  <p:childTnLst>
                                    <p:set>
                                      <p:cBhvr>
                                        <p:cTn id="31" dur="1" fill="hold">
                                          <p:stCondLst>
                                            <p:cond delay="0"/>
                                          </p:stCondLst>
                                        </p:cTn>
                                        <p:tgtEl>
                                          <p:spTgt spid="11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4178323"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Delay</a:t>
            </a:r>
            <a:r>
              <a:rPr lang="en-US" altLang="zh-CN" sz="3200" b="1" dirty="0" smtClean="0">
                <a:solidFill>
                  <a:schemeClr val="tx2"/>
                </a:solidFill>
                <a:latin typeface="Times New Roman" panose="02020603050405020304" pitchFamily="18" charset="0"/>
                <a:cs typeface="Times New Roman" panose="02020603050405020304" pitchFamily="18" charset="0"/>
              </a:rPr>
              <a:t>-phase </a:t>
            </a:r>
            <a:r>
              <a:rPr lang="en-US" altLang="zh-CN" sz="3200" b="1" dirty="0" smtClean="0">
                <a:solidFill>
                  <a:schemeClr val="tx2"/>
                </a:solidFill>
                <a:latin typeface="Times New Roman" panose="02020603050405020304" pitchFamily="18" charset="0"/>
                <a:cs typeface="Times New Roman" panose="02020603050405020304" pitchFamily="18" charset="0"/>
              </a:rPr>
              <a:t>precoding</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0" y="2968978"/>
            <a:ext cx="8980536" cy="244150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Proof:</a:t>
            </a: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Object 11">
            <a:extLst>
              <a:ext uri="{FF2B5EF4-FFF2-40B4-BE49-F238E27FC236}">
                <a16:creationId xmlns:a16="http://schemas.microsoft.com/office/drawing/2014/main" id="{BF958632-406C-4A26-85B0-F6362E6386DC}"/>
              </a:ext>
            </a:extLst>
          </p:cNvPr>
          <p:cNvGraphicFramePr>
            <a:graphicFrameLocks noChangeAspect="1"/>
          </p:cNvGraphicFramePr>
          <p:nvPr>
            <p:extLst>
              <p:ext uri="{D42A27DB-BD31-4B8C-83A1-F6EECF244321}">
                <p14:modId xmlns:p14="http://schemas.microsoft.com/office/powerpoint/2010/main" val="3444050412"/>
              </p:ext>
            </p:extLst>
          </p:nvPr>
        </p:nvGraphicFramePr>
        <p:xfrm>
          <a:off x="7401027" y="5972558"/>
          <a:ext cx="163891" cy="173346"/>
        </p:xfrm>
        <a:graphic>
          <a:graphicData uri="http://schemas.openxmlformats.org/presentationml/2006/ole">
            <mc:AlternateContent xmlns:mc="http://schemas.openxmlformats.org/markup-compatibility/2006">
              <mc:Choice xmlns:v="urn:schemas-microsoft-com:vml" Requires="v">
                <p:oleObj spid="_x0000_s36460" name="Equation" r:id="rId4" imgW="228600" imgH="241200" progId="Equation.DSMT4">
                  <p:embed/>
                </p:oleObj>
              </mc:Choice>
              <mc:Fallback>
                <p:oleObj name="Equation" r:id="rId4" imgW="228600" imgH="241200" progId="Equation.DSMT4">
                  <p:embed/>
                  <p:pic>
                    <p:nvPicPr>
                      <p:cNvPr id="22"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5"/>
                      <a:srcRect/>
                      <a:stretch>
                        <a:fillRect/>
                      </a:stretch>
                    </p:blipFill>
                    <p:spPr bwMode="auto">
                      <a:xfrm>
                        <a:off x="7401027" y="5972558"/>
                        <a:ext cx="163891" cy="173346"/>
                      </a:xfrm>
                      <a:prstGeom prst="rect">
                        <a:avLst/>
                      </a:prstGeom>
                      <a:noFill/>
                      <a:extLst/>
                    </p:spPr>
                  </p:pic>
                </p:oleObj>
              </mc:Fallback>
            </mc:AlternateContent>
          </a:graphicData>
        </a:graphic>
      </p:graphicFrame>
      <p:grpSp>
        <p:nvGrpSpPr>
          <p:cNvPr id="27" name="组合 26">
            <a:extLst>
              <a:ext uri="{FF2B5EF4-FFF2-40B4-BE49-F238E27FC236}">
                <a16:creationId xmlns:a16="http://schemas.microsoft.com/office/drawing/2014/main" id="{97A94B75-9679-453A-B571-95AE4DCA8025}"/>
              </a:ext>
            </a:extLst>
          </p:cNvPr>
          <p:cNvGrpSpPr/>
          <p:nvPr/>
        </p:nvGrpSpPr>
        <p:grpSpPr>
          <a:xfrm>
            <a:off x="372951" y="968691"/>
            <a:ext cx="8213850" cy="2072702"/>
            <a:chOff x="331740" y="3940298"/>
            <a:chExt cx="8213850" cy="2072702"/>
          </a:xfrm>
        </p:grpSpPr>
        <p:sp>
          <p:nvSpPr>
            <p:cNvPr id="13" name="圆角矩形 75">
              <a:extLst>
                <a:ext uri="{FF2B5EF4-FFF2-40B4-BE49-F238E27FC236}">
                  <a16:creationId xmlns:a16="http://schemas.microsoft.com/office/drawing/2014/main" id="{B8AF9918-1EFA-457F-BF50-689409F0EE10}"/>
                </a:ext>
              </a:extLst>
            </p:cNvPr>
            <p:cNvSpPr/>
            <p:nvPr/>
          </p:nvSpPr>
          <p:spPr>
            <a:xfrm>
              <a:off x="331740" y="3940298"/>
              <a:ext cx="8213850" cy="2072702"/>
            </a:xfrm>
            <a:prstGeom prst="roundRect">
              <a:avLst>
                <a:gd name="adj" fmla="val 589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000" b="1" dirty="0">
                  <a:solidFill>
                    <a:srgbClr val="C00000"/>
                  </a:solidFill>
                  <a:latin typeface="Times New Roman" panose="02020603050405020304" pitchFamily="18" charset="0"/>
                  <a:cs typeface="Times New Roman" panose="02020603050405020304" pitchFamily="18" charset="0"/>
                </a:rPr>
                <a:t>Lemma 2</a:t>
              </a:r>
              <a:r>
                <a:rPr lang="en-US" altLang="zh-CN" sz="2000" b="1" dirty="0">
                  <a:solidFill>
                    <a:srgbClr val="44546A"/>
                  </a:solidFill>
                  <a:latin typeface="Times New Roman" panose="02020603050405020304" pitchFamily="18" charset="0"/>
                  <a:cs typeface="Times New Roman" panose="02020603050405020304" pitchFamily="18" charset="0"/>
                </a:rPr>
                <a:t>. When        satisfies                                               </a:t>
              </a:r>
              <a:r>
                <a:rPr lang="en-US" altLang="zh-CN" sz="2000" b="1" dirty="0" smtClean="0">
                  <a:solidFill>
                    <a:srgbClr val="44546A"/>
                  </a:solidFill>
                  <a:latin typeface="Times New Roman" panose="02020603050405020304" pitchFamily="18" charset="0"/>
                  <a:cs typeface="Times New Roman" panose="02020603050405020304" pitchFamily="18" charset="0"/>
                </a:rPr>
                <a:t> and           has</a:t>
              </a:r>
              <a:endParaRPr lang="en-US" altLang="zh-CN" sz="2000" b="1" dirty="0">
                <a:solidFill>
                  <a:srgbClr val="44546A"/>
                </a:solidFill>
                <a:latin typeface="Times New Roman" panose="02020603050405020304" pitchFamily="18" charset="0"/>
                <a:cs typeface="Times New Roman" panose="02020603050405020304" pitchFamily="18" charset="0"/>
              </a:endParaRPr>
            </a:p>
            <a:p>
              <a:r>
                <a:rPr lang="en-US" altLang="zh-CN" sz="2000" b="1" dirty="0">
                  <a:solidFill>
                    <a:srgbClr val="44546A"/>
                  </a:solidFill>
                  <a:latin typeface="Times New Roman" panose="02020603050405020304" pitchFamily="18" charset="0"/>
                  <a:cs typeface="Times New Roman" panose="02020603050405020304" pitchFamily="18" charset="0"/>
                </a:rPr>
                <a:t>has                                                      </a:t>
              </a:r>
              <a:r>
                <a:rPr lang="en-US" altLang="zh-CN" sz="2000" b="1" dirty="0" smtClean="0">
                  <a:solidFill>
                    <a:srgbClr val="44546A"/>
                  </a:solidFill>
                  <a:latin typeface="Times New Roman" panose="02020603050405020304" pitchFamily="18" charset="0"/>
                  <a:cs typeface="Times New Roman" panose="02020603050405020304" pitchFamily="18" charset="0"/>
                </a:rPr>
                <a:t>       , </a:t>
              </a:r>
              <a:r>
                <a:rPr lang="en-US" altLang="zh-CN" sz="2000" b="1" dirty="0">
                  <a:solidFill>
                    <a:srgbClr val="44546A"/>
                  </a:solidFill>
                  <a:latin typeface="Times New Roman" panose="02020603050405020304" pitchFamily="18" charset="0"/>
                  <a:cs typeface="Times New Roman" panose="02020603050405020304" pitchFamily="18" charset="0"/>
                </a:rPr>
                <a:t>then the physical direction of          is </a:t>
              </a:r>
            </a:p>
            <a:p>
              <a:endParaRPr lang="en-US" altLang="zh-CN" sz="2000" b="1" dirty="0">
                <a:solidFill>
                  <a:srgbClr val="44546A"/>
                </a:solidFill>
                <a:latin typeface="Times New Roman" panose="02020603050405020304" pitchFamily="18" charset="0"/>
                <a:cs typeface="Times New Roman" panose="02020603050405020304" pitchFamily="18" charset="0"/>
              </a:endParaRPr>
            </a:p>
            <a:p>
              <a:endParaRPr lang="en-US" altLang="zh-CN" sz="2000" b="1" dirty="0">
                <a:solidFill>
                  <a:srgbClr val="44546A"/>
                </a:solidFill>
                <a:latin typeface="Times New Roman" panose="02020603050405020304" pitchFamily="18" charset="0"/>
                <a:cs typeface="Times New Roman" panose="02020603050405020304" pitchFamily="18" charset="0"/>
              </a:endParaRPr>
            </a:p>
            <a:p>
              <a:r>
                <a:rPr lang="en-US" altLang="zh-CN" sz="2000" b="1" dirty="0">
                  <a:solidFill>
                    <a:srgbClr val="44546A"/>
                  </a:solidFill>
                  <a:latin typeface="Times New Roman" panose="02020603050405020304" pitchFamily="18" charset="0"/>
                  <a:cs typeface="Times New Roman" panose="02020603050405020304" pitchFamily="18" charset="0"/>
                </a:rPr>
                <a:t>and the array gain </a:t>
              </a:r>
              <a:r>
                <a:rPr lang="en-US" altLang="zh-CN" sz="2000" b="1" dirty="0" smtClean="0">
                  <a:solidFill>
                    <a:srgbClr val="44546A"/>
                  </a:solidFill>
                  <a:latin typeface="Times New Roman" panose="02020603050405020304" pitchFamily="18" charset="0"/>
                  <a:cs typeface="Times New Roman" panose="02020603050405020304" pitchFamily="18" charset="0"/>
                </a:rPr>
                <a:t>on          satisfies   </a:t>
              </a:r>
              <a:endParaRPr lang="en-US" altLang="zh-CN" sz="2000" b="1" dirty="0">
                <a:solidFill>
                  <a:srgbClr val="44546A"/>
                </a:solidFill>
                <a:latin typeface="Times New Roman" panose="02020603050405020304" pitchFamily="18" charset="0"/>
                <a:cs typeface="Times New Roman" panose="02020603050405020304" pitchFamily="18" charset="0"/>
              </a:endParaRPr>
            </a:p>
          </p:txBody>
        </p:sp>
        <p:graphicFrame>
          <p:nvGraphicFramePr>
            <p:cNvPr id="24" name="Object 11">
              <a:extLst>
                <a:ext uri="{FF2B5EF4-FFF2-40B4-BE49-F238E27FC236}">
                  <a16:creationId xmlns:a16="http://schemas.microsoft.com/office/drawing/2014/main" id="{E6D64074-BA5D-4A85-BEFD-5461A95804AC}"/>
                </a:ext>
              </a:extLst>
            </p:cNvPr>
            <p:cNvGraphicFramePr>
              <a:graphicFrameLocks noChangeAspect="1"/>
            </p:cNvGraphicFramePr>
            <p:nvPr>
              <p:extLst>
                <p:ext uri="{D42A27DB-BD31-4B8C-83A1-F6EECF244321}">
                  <p14:modId xmlns:p14="http://schemas.microsoft.com/office/powerpoint/2010/main" val="3059880014"/>
                </p:ext>
              </p:extLst>
            </p:nvPr>
          </p:nvGraphicFramePr>
          <p:xfrm>
            <a:off x="2350867" y="4005178"/>
            <a:ext cx="288925" cy="411163"/>
          </p:xfrm>
          <a:graphic>
            <a:graphicData uri="http://schemas.openxmlformats.org/presentationml/2006/ole">
              <mc:AlternateContent xmlns:mc="http://schemas.openxmlformats.org/markup-compatibility/2006">
                <mc:Choice xmlns:v="urn:schemas-microsoft-com:vml" Requires="v">
                  <p:oleObj spid="_x0000_s36461" name="Equation" r:id="rId6" imgW="266400" imgH="380880" progId="Equation.DSMT4">
                    <p:embed/>
                  </p:oleObj>
                </mc:Choice>
                <mc:Fallback>
                  <p:oleObj name="Equation" r:id="rId6" imgW="266400" imgH="380880" progId="Equation.DSMT4">
                    <p:embed/>
                    <p:pic>
                      <p:nvPicPr>
                        <p:cNvPr id="15" name="Object 11">
                          <a:extLst>
                            <a:ext uri="{FF2B5EF4-FFF2-40B4-BE49-F238E27FC236}">
                              <a16:creationId xmlns:a16="http://schemas.microsoft.com/office/drawing/2014/main" id="{62B580D5-B25C-4B0D-81EF-7C19515481DB}"/>
                            </a:ext>
                          </a:extLst>
                        </p:cNvPr>
                        <p:cNvPicPr>
                          <a:picLocks noChangeAspect="1" noChangeArrowheads="1"/>
                        </p:cNvPicPr>
                        <p:nvPr/>
                      </p:nvPicPr>
                      <p:blipFill>
                        <a:blip r:embed="rId7"/>
                        <a:srcRect/>
                        <a:stretch>
                          <a:fillRect/>
                        </a:stretch>
                      </p:blipFill>
                      <p:spPr bwMode="auto">
                        <a:xfrm>
                          <a:off x="2350867" y="4005178"/>
                          <a:ext cx="288925" cy="411163"/>
                        </a:xfrm>
                        <a:prstGeom prst="rect">
                          <a:avLst/>
                        </a:prstGeom>
                        <a:noFill/>
                        <a:extLst/>
                      </p:spPr>
                    </p:pic>
                  </p:oleObj>
                </mc:Fallback>
              </mc:AlternateContent>
            </a:graphicData>
          </a:graphic>
        </p:graphicFrame>
        <p:graphicFrame>
          <p:nvGraphicFramePr>
            <p:cNvPr id="25" name="Object 11">
              <a:extLst>
                <a:ext uri="{FF2B5EF4-FFF2-40B4-BE49-F238E27FC236}">
                  <a16:creationId xmlns:a16="http://schemas.microsoft.com/office/drawing/2014/main" id="{212B13CD-591B-4443-A998-17F1CE42A35D}"/>
                </a:ext>
              </a:extLst>
            </p:cNvPr>
            <p:cNvGraphicFramePr>
              <a:graphicFrameLocks noChangeAspect="1"/>
            </p:cNvGraphicFramePr>
            <p:nvPr>
              <p:extLst>
                <p:ext uri="{D42A27DB-BD31-4B8C-83A1-F6EECF244321}">
                  <p14:modId xmlns:p14="http://schemas.microsoft.com/office/powerpoint/2010/main" val="1660710777"/>
                </p:ext>
              </p:extLst>
            </p:nvPr>
          </p:nvGraphicFramePr>
          <p:xfrm>
            <a:off x="7228614" y="4005178"/>
            <a:ext cx="428625" cy="382587"/>
          </p:xfrm>
          <a:graphic>
            <a:graphicData uri="http://schemas.openxmlformats.org/presentationml/2006/ole">
              <mc:AlternateContent xmlns:mc="http://schemas.openxmlformats.org/markup-compatibility/2006">
                <mc:Choice xmlns:v="urn:schemas-microsoft-com:vml" Requires="v">
                  <p:oleObj spid="_x0000_s36462" name="Equation" r:id="rId8" imgW="393480" imgH="355320" progId="Equation.DSMT4">
                    <p:embed/>
                  </p:oleObj>
                </mc:Choice>
                <mc:Fallback>
                  <p:oleObj name="Equation" r:id="rId8" imgW="393480" imgH="355320" progId="Equation.DSMT4">
                    <p:embed/>
                    <p:pic>
                      <p:nvPicPr>
                        <p:cNvPr id="112" name="Object 11">
                          <a:extLst>
                            <a:ext uri="{FF2B5EF4-FFF2-40B4-BE49-F238E27FC236}">
                              <a16:creationId xmlns:a16="http://schemas.microsoft.com/office/drawing/2014/main" id="{E244CB80-751C-4D2C-BDF1-EC791E0F0A1C}"/>
                            </a:ext>
                          </a:extLst>
                        </p:cNvPr>
                        <p:cNvPicPr>
                          <a:picLocks noChangeAspect="1" noChangeArrowheads="1"/>
                        </p:cNvPicPr>
                        <p:nvPr/>
                      </p:nvPicPr>
                      <p:blipFill>
                        <a:blip r:embed="rId9"/>
                        <a:srcRect/>
                        <a:stretch>
                          <a:fillRect/>
                        </a:stretch>
                      </p:blipFill>
                      <p:spPr bwMode="auto">
                        <a:xfrm>
                          <a:off x="7228614" y="4005178"/>
                          <a:ext cx="428625" cy="382587"/>
                        </a:xfrm>
                        <a:prstGeom prst="rect">
                          <a:avLst/>
                        </a:prstGeom>
                        <a:noFill/>
                        <a:extLst/>
                      </p:spPr>
                    </p:pic>
                  </p:oleObj>
                </mc:Fallback>
              </mc:AlternateContent>
            </a:graphicData>
          </a:graphic>
        </p:graphicFrame>
        <p:graphicFrame>
          <p:nvGraphicFramePr>
            <p:cNvPr id="26" name="Object 11">
              <a:extLst>
                <a:ext uri="{FF2B5EF4-FFF2-40B4-BE49-F238E27FC236}">
                  <a16:creationId xmlns:a16="http://schemas.microsoft.com/office/drawing/2014/main" id="{F15F2DA7-3358-4872-8234-1D529E3F2019}"/>
                </a:ext>
              </a:extLst>
            </p:cNvPr>
            <p:cNvGraphicFramePr>
              <a:graphicFrameLocks noChangeAspect="1"/>
            </p:cNvGraphicFramePr>
            <p:nvPr>
              <p:extLst>
                <p:ext uri="{D42A27DB-BD31-4B8C-83A1-F6EECF244321}">
                  <p14:modId xmlns:p14="http://schemas.microsoft.com/office/powerpoint/2010/main" val="2461728846"/>
                </p:ext>
              </p:extLst>
            </p:nvPr>
          </p:nvGraphicFramePr>
          <p:xfrm>
            <a:off x="8087566" y="4289817"/>
            <a:ext cx="358775" cy="382587"/>
          </p:xfrm>
          <a:graphic>
            <a:graphicData uri="http://schemas.openxmlformats.org/presentationml/2006/ole">
              <mc:AlternateContent xmlns:mc="http://schemas.openxmlformats.org/markup-compatibility/2006">
                <mc:Choice xmlns:v="urn:schemas-microsoft-com:vml" Requires="v">
                  <p:oleObj spid="_x0000_s36463" name="Equation" r:id="rId10" imgW="330120" imgH="355320" progId="Equation.DSMT4">
                    <p:embed/>
                  </p:oleObj>
                </mc:Choice>
                <mc:Fallback>
                  <p:oleObj name="Equation" r:id="rId10" imgW="330120" imgH="355320" progId="Equation.DSMT4">
                    <p:embed/>
                    <p:pic>
                      <p:nvPicPr>
                        <p:cNvPr id="110" name="Object 11">
                          <a:extLst>
                            <a:ext uri="{FF2B5EF4-FFF2-40B4-BE49-F238E27FC236}">
                              <a16:creationId xmlns:a16="http://schemas.microsoft.com/office/drawing/2014/main" id="{492D08EA-7CB7-4199-912B-6A526D817F30}"/>
                            </a:ext>
                          </a:extLst>
                        </p:cNvPr>
                        <p:cNvPicPr>
                          <a:picLocks noChangeAspect="1" noChangeArrowheads="1"/>
                        </p:cNvPicPr>
                        <p:nvPr/>
                      </p:nvPicPr>
                      <p:blipFill>
                        <a:blip r:embed="rId11"/>
                        <a:srcRect/>
                        <a:stretch>
                          <a:fillRect/>
                        </a:stretch>
                      </p:blipFill>
                      <p:spPr bwMode="auto">
                        <a:xfrm>
                          <a:off x="8087566" y="4289817"/>
                          <a:ext cx="358775" cy="382587"/>
                        </a:xfrm>
                        <a:prstGeom prst="rect">
                          <a:avLst/>
                        </a:prstGeom>
                        <a:noFill/>
                        <a:extLst/>
                      </p:spPr>
                    </p:pic>
                  </p:oleObj>
                </mc:Fallback>
              </mc:AlternateContent>
            </a:graphicData>
          </a:graphic>
        </p:graphicFrame>
      </p:grpSp>
      <p:pic>
        <p:nvPicPr>
          <p:cNvPr id="96" name="图片 95">
            <a:extLst>
              <a:ext uri="{FF2B5EF4-FFF2-40B4-BE49-F238E27FC236}">
                <a16:creationId xmlns:a16="http://schemas.microsoft.com/office/drawing/2014/main" id="{2FF5769F-F8F0-4116-B298-59C36D974D57}"/>
              </a:ext>
            </a:extLst>
          </p:cNvPr>
          <p:cNvPicPr>
            <a:picLocks noChangeAspect="1"/>
          </p:cNvPicPr>
          <p:nvPr/>
        </p:nvPicPr>
        <p:blipFill>
          <a:blip r:embed="rId12"/>
          <a:stretch>
            <a:fillRect/>
          </a:stretch>
        </p:blipFill>
        <p:spPr>
          <a:xfrm>
            <a:off x="5453991" y="3153875"/>
            <a:ext cx="3892341" cy="2914947"/>
          </a:xfrm>
          <a:prstGeom prst="rect">
            <a:avLst/>
          </a:prstGeom>
        </p:spPr>
      </p:pic>
      <p:sp>
        <p:nvSpPr>
          <p:cNvPr id="98" name="椭圆 97">
            <a:extLst>
              <a:ext uri="{FF2B5EF4-FFF2-40B4-BE49-F238E27FC236}">
                <a16:creationId xmlns:a16="http://schemas.microsoft.com/office/drawing/2014/main" id="{4909BB1B-14C3-463E-A259-54317CBF6309}"/>
              </a:ext>
            </a:extLst>
          </p:cNvPr>
          <p:cNvSpPr/>
          <p:nvPr/>
        </p:nvSpPr>
        <p:spPr>
          <a:xfrm>
            <a:off x="7974091" y="3153875"/>
            <a:ext cx="403860" cy="4876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7" name="Object 11">
            <a:extLst>
              <a:ext uri="{FF2B5EF4-FFF2-40B4-BE49-F238E27FC236}">
                <a16:creationId xmlns:a16="http://schemas.microsoft.com/office/drawing/2014/main" id="{6874EBA6-54B8-4054-AD4B-DD3CB20FD1F6}"/>
              </a:ext>
            </a:extLst>
          </p:cNvPr>
          <p:cNvGraphicFramePr>
            <a:graphicFrameLocks noChangeAspect="1"/>
          </p:cNvGraphicFramePr>
          <p:nvPr>
            <p:extLst>
              <p:ext uri="{D42A27DB-BD31-4B8C-83A1-F6EECF244321}">
                <p14:modId xmlns:p14="http://schemas.microsoft.com/office/powerpoint/2010/main" val="3401878550"/>
              </p:ext>
            </p:extLst>
          </p:nvPr>
        </p:nvGraphicFramePr>
        <p:xfrm>
          <a:off x="6365479" y="6199630"/>
          <a:ext cx="2300640" cy="239249"/>
        </p:xfrm>
        <a:graphic>
          <a:graphicData uri="http://schemas.openxmlformats.org/presentationml/2006/ole">
            <mc:AlternateContent xmlns:mc="http://schemas.openxmlformats.org/markup-compatibility/2006">
              <mc:Choice xmlns:v="urn:schemas-microsoft-com:vml" Requires="v">
                <p:oleObj spid="_x0000_s36464" name="Equation" r:id="rId13" imgW="3149280" imgH="330120" progId="Equation.DSMT4">
                  <p:embed/>
                </p:oleObj>
              </mc:Choice>
              <mc:Fallback>
                <p:oleObj name="Equation" r:id="rId13" imgW="3149280" imgH="330120" progId="Equation.DSMT4">
                  <p:embed/>
                  <p:pic>
                    <p:nvPicPr>
                      <p:cNvPr id="115" name="Object 11">
                        <a:extLst>
                          <a:ext uri="{FF2B5EF4-FFF2-40B4-BE49-F238E27FC236}">
                            <a16:creationId xmlns:a16="http://schemas.microsoft.com/office/drawing/2014/main" id="{E37181E8-D27E-4A05-B92C-CE5F7076D41A}"/>
                          </a:ext>
                        </a:extLst>
                      </p:cNvPr>
                      <p:cNvPicPr>
                        <a:picLocks noChangeAspect="1" noChangeArrowheads="1"/>
                      </p:cNvPicPr>
                      <p:nvPr/>
                    </p:nvPicPr>
                    <p:blipFill>
                      <a:blip r:embed="rId14"/>
                      <a:srcRect/>
                      <a:stretch>
                        <a:fillRect/>
                      </a:stretch>
                    </p:blipFill>
                    <p:spPr bwMode="auto">
                      <a:xfrm>
                        <a:off x="6365479" y="6199630"/>
                        <a:ext cx="2300640" cy="239249"/>
                      </a:xfrm>
                      <a:prstGeom prst="rect">
                        <a:avLst/>
                      </a:prstGeom>
                      <a:noFill/>
                      <a:extLst/>
                    </p:spPr>
                  </p:pic>
                </p:oleObj>
              </mc:Fallback>
            </mc:AlternateContent>
          </a:graphicData>
        </a:graphic>
      </p:graphicFrame>
      <p:graphicFrame>
        <p:nvGraphicFramePr>
          <p:cNvPr id="23"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2010317129"/>
              </p:ext>
            </p:extLst>
          </p:nvPr>
        </p:nvGraphicFramePr>
        <p:xfrm>
          <a:off x="3781742" y="937481"/>
          <a:ext cx="2634278" cy="457693"/>
        </p:xfrm>
        <a:graphic>
          <a:graphicData uri="http://schemas.openxmlformats.org/presentationml/2006/ole">
            <mc:AlternateContent xmlns:mc="http://schemas.openxmlformats.org/markup-compatibility/2006">
              <mc:Choice xmlns:v="urn:schemas-microsoft-com:vml" Requires="v">
                <p:oleObj spid="_x0000_s36465" name="Equation" r:id="rId15" imgW="2641320" imgH="457200" progId="Equation.DSMT4">
                  <p:embed/>
                </p:oleObj>
              </mc:Choice>
              <mc:Fallback>
                <p:oleObj name="Equation" r:id="rId15" imgW="2641320" imgH="457200" progId="Equation.DSMT4">
                  <p:embed/>
                  <p:pic>
                    <p:nvPicPr>
                      <p:cNvPr id="48"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16"/>
                      <a:srcRect/>
                      <a:stretch>
                        <a:fillRect/>
                      </a:stretch>
                    </p:blipFill>
                    <p:spPr bwMode="auto">
                      <a:xfrm>
                        <a:off x="3781742" y="937481"/>
                        <a:ext cx="2634278" cy="457693"/>
                      </a:xfrm>
                      <a:prstGeom prst="rect">
                        <a:avLst/>
                      </a:prstGeom>
                      <a:noFill/>
                      <a:ln w="19050">
                        <a:noFill/>
                      </a:ln>
                    </p:spPr>
                  </p:pic>
                </p:oleObj>
              </mc:Fallback>
            </mc:AlternateContent>
          </a:graphicData>
        </a:graphic>
      </p:graphicFrame>
      <p:graphicFrame>
        <p:nvGraphicFramePr>
          <p:cNvPr id="31"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2650794334"/>
              </p:ext>
            </p:extLst>
          </p:nvPr>
        </p:nvGraphicFramePr>
        <p:xfrm>
          <a:off x="930220" y="1318210"/>
          <a:ext cx="3764240" cy="486086"/>
        </p:xfrm>
        <a:graphic>
          <a:graphicData uri="http://schemas.openxmlformats.org/presentationml/2006/ole">
            <mc:AlternateContent xmlns:mc="http://schemas.openxmlformats.org/markup-compatibility/2006">
              <mc:Choice xmlns:v="urn:schemas-microsoft-com:vml" Requires="v">
                <p:oleObj spid="_x0000_s36466" name="Equation" r:id="rId17" imgW="3746160" imgH="482400" progId="Equation.DSMT4">
                  <p:embed/>
                </p:oleObj>
              </mc:Choice>
              <mc:Fallback>
                <p:oleObj name="Equation" r:id="rId17" imgW="3746160" imgH="482400" progId="Equation.DSMT4">
                  <p:embed/>
                  <p:pic>
                    <p:nvPicPr>
                      <p:cNvPr id="49"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18"/>
                      <a:srcRect/>
                      <a:stretch>
                        <a:fillRect/>
                      </a:stretch>
                    </p:blipFill>
                    <p:spPr bwMode="auto">
                      <a:xfrm>
                        <a:off x="930220" y="1318210"/>
                        <a:ext cx="3764240" cy="486086"/>
                      </a:xfrm>
                      <a:prstGeom prst="rect">
                        <a:avLst/>
                      </a:prstGeom>
                      <a:noFill/>
                      <a:ln w="19050">
                        <a:noFill/>
                      </a:ln>
                    </p:spPr>
                  </p:pic>
                </p:oleObj>
              </mc:Fallback>
            </mc:AlternateContent>
          </a:graphicData>
        </a:graphic>
      </p:graphicFrame>
      <p:graphicFrame>
        <p:nvGraphicFramePr>
          <p:cNvPr id="32"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3526559560"/>
              </p:ext>
            </p:extLst>
          </p:nvPr>
        </p:nvGraphicFramePr>
        <p:xfrm>
          <a:off x="3479960" y="1781163"/>
          <a:ext cx="1648020" cy="719893"/>
        </p:xfrm>
        <a:graphic>
          <a:graphicData uri="http://schemas.openxmlformats.org/presentationml/2006/ole">
            <mc:AlternateContent xmlns:mc="http://schemas.openxmlformats.org/markup-compatibility/2006">
              <mc:Choice xmlns:v="urn:schemas-microsoft-com:vml" Requires="v">
                <p:oleObj spid="_x0000_s36467" name="Equation" r:id="rId19" imgW="1600200" imgH="698400" progId="Equation.DSMT4">
                  <p:embed/>
                </p:oleObj>
              </mc:Choice>
              <mc:Fallback>
                <p:oleObj name="Equation" r:id="rId19" imgW="1600200" imgH="698400" progId="Equation.DSMT4">
                  <p:embed/>
                  <p:pic>
                    <p:nvPicPr>
                      <p:cNvPr id="51"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20"/>
                      <a:srcRect/>
                      <a:stretch>
                        <a:fillRect/>
                      </a:stretch>
                    </p:blipFill>
                    <p:spPr bwMode="auto">
                      <a:xfrm>
                        <a:off x="3479960" y="1781163"/>
                        <a:ext cx="1648020" cy="719893"/>
                      </a:xfrm>
                      <a:prstGeom prst="rect">
                        <a:avLst/>
                      </a:prstGeom>
                      <a:noFill/>
                      <a:ln w="19050">
                        <a:noFill/>
                      </a:ln>
                    </p:spPr>
                  </p:pic>
                </p:oleObj>
              </mc:Fallback>
            </mc:AlternateContent>
          </a:graphicData>
        </a:graphic>
      </p:graphicFrame>
      <p:graphicFrame>
        <p:nvGraphicFramePr>
          <p:cNvPr id="33" name="Object 11">
            <a:extLst>
              <a:ext uri="{FF2B5EF4-FFF2-40B4-BE49-F238E27FC236}">
                <a16:creationId xmlns:a16="http://schemas.microsoft.com/office/drawing/2014/main" id="{438BBC20-95D1-4234-9B41-82CD2C76BE18}"/>
              </a:ext>
            </a:extLst>
          </p:cNvPr>
          <p:cNvGraphicFramePr>
            <a:graphicFrameLocks noChangeAspect="1"/>
          </p:cNvGraphicFramePr>
          <p:nvPr>
            <p:extLst>
              <p:ext uri="{D42A27DB-BD31-4B8C-83A1-F6EECF244321}">
                <p14:modId xmlns:p14="http://schemas.microsoft.com/office/powerpoint/2010/main" val="1501976818"/>
              </p:ext>
            </p:extLst>
          </p:nvPr>
        </p:nvGraphicFramePr>
        <p:xfrm>
          <a:off x="4408790" y="2382480"/>
          <a:ext cx="3107009" cy="684792"/>
        </p:xfrm>
        <a:graphic>
          <a:graphicData uri="http://schemas.openxmlformats.org/presentationml/2006/ole">
            <mc:AlternateContent xmlns:mc="http://schemas.openxmlformats.org/markup-compatibility/2006">
              <mc:Choice xmlns:v="urn:schemas-microsoft-com:vml" Requires="v">
                <p:oleObj spid="_x0000_s36468" name="Equation" r:id="rId21" imgW="3124080" imgH="698400" progId="Equation.DSMT4">
                  <p:embed/>
                </p:oleObj>
              </mc:Choice>
              <mc:Fallback>
                <p:oleObj name="Equation" r:id="rId21" imgW="3124080" imgH="698400" progId="Equation.DSMT4">
                  <p:embed/>
                  <p:pic>
                    <p:nvPicPr>
                      <p:cNvPr id="46" name="Object 11">
                        <a:extLst>
                          <a:ext uri="{FF2B5EF4-FFF2-40B4-BE49-F238E27FC236}">
                            <a16:creationId xmlns:a16="http://schemas.microsoft.com/office/drawing/2014/main" id="{438BBC20-95D1-4234-9B41-82CD2C76BE18}"/>
                          </a:ext>
                        </a:extLst>
                      </p:cNvPr>
                      <p:cNvPicPr>
                        <a:picLocks noChangeAspect="1" noChangeArrowheads="1"/>
                      </p:cNvPicPr>
                      <p:nvPr/>
                    </p:nvPicPr>
                    <p:blipFill>
                      <a:blip r:embed="rId22"/>
                      <a:srcRect/>
                      <a:stretch>
                        <a:fillRect/>
                      </a:stretch>
                    </p:blipFill>
                    <p:spPr bwMode="auto">
                      <a:xfrm>
                        <a:off x="4408790" y="2382480"/>
                        <a:ext cx="3107009" cy="684792"/>
                      </a:xfrm>
                      <a:prstGeom prst="rect">
                        <a:avLst/>
                      </a:prstGeom>
                      <a:noFill/>
                    </p:spPr>
                  </p:pic>
                </p:oleObj>
              </mc:Fallback>
            </mc:AlternateContent>
          </a:graphicData>
        </a:graphic>
      </p:graphicFrame>
      <p:graphicFrame>
        <p:nvGraphicFramePr>
          <p:cNvPr id="34"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950291013"/>
              </p:ext>
            </p:extLst>
          </p:nvPr>
        </p:nvGraphicFramePr>
        <p:xfrm>
          <a:off x="2952180" y="2540089"/>
          <a:ext cx="460375" cy="390525"/>
        </p:xfrm>
        <a:graphic>
          <a:graphicData uri="http://schemas.openxmlformats.org/presentationml/2006/ole">
            <mc:AlternateContent xmlns:mc="http://schemas.openxmlformats.org/markup-compatibility/2006">
              <mc:Choice xmlns:v="urn:schemas-microsoft-com:vml" Requires="v">
                <p:oleObj spid="_x0000_s36469" name="Equation" r:id="rId23" imgW="419040" imgH="355320" progId="Equation.DSMT4">
                  <p:embed/>
                </p:oleObj>
              </mc:Choice>
              <mc:Fallback>
                <p:oleObj name="Equation" r:id="rId23" imgW="419040" imgH="355320" progId="Equation.DSMT4">
                  <p:embed/>
                  <p:pic>
                    <p:nvPicPr>
                      <p:cNvPr id="52"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24"/>
                      <a:srcRect/>
                      <a:stretch>
                        <a:fillRect/>
                      </a:stretch>
                    </p:blipFill>
                    <p:spPr bwMode="auto">
                      <a:xfrm>
                        <a:off x="2952180" y="2540089"/>
                        <a:ext cx="460375" cy="390525"/>
                      </a:xfrm>
                      <a:prstGeom prst="rect">
                        <a:avLst/>
                      </a:prstGeom>
                      <a:noFill/>
                      <a:ln w="19050">
                        <a:noFill/>
                      </a:ln>
                    </p:spPr>
                  </p:pic>
                </p:oleObj>
              </mc:Fallback>
            </mc:AlternateContent>
          </a:graphicData>
        </a:graphic>
      </p:graphicFrame>
      <p:graphicFrame>
        <p:nvGraphicFramePr>
          <p:cNvPr id="35" name="Object 11">
            <a:extLst>
              <a:ext uri="{FF2B5EF4-FFF2-40B4-BE49-F238E27FC236}">
                <a16:creationId xmlns:a16="http://schemas.microsoft.com/office/drawing/2014/main" id="{27F906CC-AAA1-4369-A17C-6B7C2BC07F5F}"/>
              </a:ext>
            </a:extLst>
          </p:cNvPr>
          <p:cNvGraphicFramePr>
            <a:graphicFrameLocks noChangeAspect="1"/>
          </p:cNvGraphicFramePr>
          <p:nvPr>
            <p:extLst>
              <p:ext uri="{D42A27DB-BD31-4B8C-83A1-F6EECF244321}">
                <p14:modId xmlns:p14="http://schemas.microsoft.com/office/powerpoint/2010/main" val="3373181277"/>
              </p:ext>
            </p:extLst>
          </p:nvPr>
        </p:nvGraphicFramePr>
        <p:xfrm>
          <a:off x="55433" y="3537194"/>
          <a:ext cx="2665783" cy="357636"/>
        </p:xfrm>
        <a:graphic>
          <a:graphicData uri="http://schemas.openxmlformats.org/presentationml/2006/ole">
            <mc:AlternateContent xmlns:mc="http://schemas.openxmlformats.org/markup-compatibility/2006">
              <mc:Choice xmlns:v="urn:schemas-microsoft-com:vml" Requires="v">
                <p:oleObj spid="_x0000_s36470" name="Equation" r:id="rId25" imgW="3035160" imgH="406080" progId="Equation.DSMT4">
                  <p:embed/>
                </p:oleObj>
              </mc:Choice>
              <mc:Fallback>
                <p:oleObj name="Equation" r:id="rId25" imgW="3035160" imgH="406080" progId="Equation.DSMT4">
                  <p:embed/>
                  <p:pic>
                    <p:nvPicPr>
                      <p:cNvPr id="19" name="Object 11">
                        <a:extLst>
                          <a:ext uri="{FF2B5EF4-FFF2-40B4-BE49-F238E27FC236}">
                            <a16:creationId xmlns:a16="http://schemas.microsoft.com/office/drawing/2014/main" id="{27F906CC-AAA1-4369-A17C-6B7C2BC07F5F}"/>
                          </a:ext>
                        </a:extLst>
                      </p:cNvPr>
                      <p:cNvPicPr>
                        <a:picLocks noChangeAspect="1" noChangeArrowheads="1"/>
                      </p:cNvPicPr>
                      <p:nvPr/>
                    </p:nvPicPr>
                    <p:blipFill>
                      <a:blip r:embed="rId26"/>
                      <a:srcRect/>
                      <a:stretch>
                        <a:fillRect/>
                      </a:stretch>
                    </p:blipFill>
                    <p:spPr bwMode="auto">
                      <a:xfrm>
                        <a:off x="55433" y="3537194"/>
                        <a:ext cx="2665783" cy="357636"/>
                      </a:xfrm>
                      <a:prstGeom prst="rect">
                        <a:avLst/>
                      </a:prstGeom>
                      <a:noFill/>
                      <a:ln w="19050">
                        <a:noFill/>
                      </a:ln>
                    </p:spPr>
                  </p:pic>
                </p:oleObj>
              </mc:Fallback>
            </mc:AlternateContent>
          </a:graphicData>
        </a:graphic>
      </p:graphicFrame>
      <p:graphicFrame>
        <p:nvGraphicFramePr>
          <p:cNvPr id="36" name="Object 11">
            <a:extLst>
              <a:ext uri="{FF2B5EF4-FFF2-40B4-BE49-F238E27FC236}">
                <a16:creationId xmlns:a16="http://schemas.microsoft.com/office/drawing/2014/main" id="{A8093E53-35A6-4D59-BE9C-27BA9D9D9523}"/>
              </a:ext>
            </a:extLst>
          </p:cNvPr>
          <p:cNvGraphicFramePr>
            <a:graphicFrameLocks noChangeAspect="1"/>
          </p:cNvGraphicFramePr>
          <p:nvPr>
            <p:extLst>
              <p:ext uri="{D42A27DB-BD31-4B8C-83A1-F6EECF244321}">
                <p14:modId xmlns:p14="http://schemas.microsoft.com/office/powerpoint/2010/main" val="3204402743"/>
              </p:ext>
            </p:extLst>
          </p:nvPr>
        </p:nvGraphicFramePr>
        <p:xfrm>
          <a:off x="87265" y="4038292"/>
          <a:ext cx="5675312" cy="625475"/>
        </p:xfrm>
        <a:graphic>
          <a:graphicData uri="http://schemas.openxmlformats.org/presentationml/2006/ole">
            <mc:AlternateContent xmlns:mc="http://schemas.openxmlformats.org/markup-compatibility/2006">
              <mc:Choice xmlns:v="urn:schemas-microsoft-com:vml" Requires="v">
                <p:oleObj spid="_x0000_s36471" name="Equation" r:id="rId27" imgW="6464160" imgH="711000" progId="Equation.DSMT4">
                  <p:embed/>
                </p:oleObj>
              </mc:Choice>
              <mc:Fallback>
                <p:oleObj name="Equation" r:id="rId27" imgW="6464160" imgH="711000" progId="Equation.DSMT4">
                  <p:embed/>
                  <p:pic>
                    <p:nvPicPr>
                      <p:cNvPr id="20" name="Object 11">
                        <a:extLst>
                          <a:ext uri="{FF2B5EF4-FFF2-40B4-BE49-F238E27FC236}">
                            <a16:creationId xmlns:a16="http://schemas.microsoft.com/office/drawing/2014/main" id="{A8093E53-35A6-4D59-BE9C-27BA9D9D9523}"/>
                          </a:ext>
                        </a:extLst>
                      </p:cNvPr>
                      <p:cNvPicPr>
                        <a:picLocks noChangeAspect="1" noChangeArrowheads="1"/>
                      </p:cNvPicPr>
                      <p:nvPr/>
                    </p:nvPicPr>
                    <p:blipFill>
                      <a:blip r:embed="rId28"/>
                      <a:srcRect/>
                      <a:stretch>
                        <a:fillRect/>
                      </a:stretch>
                    </p:blipFill>
                    <p:spPr bwMode="auto">
                      <a:xfrm>
                        <a:off x="87265" y="4038292"/>
                        <a:ext cx="5675312" cy="625475"/>
                      </a:xfrm>
                      <a:prstGeom prst="rect">
                        <a:avLst/>
                      </a:prstGeom>
                      <a:noFill/>
                      <a:ln w="19050">
                        <a:noFill/>
                      </a:ln>
                    </p:spPr>
                  </p:pic>
                </p:oleObj>
              </mc:Fallback>
            </mc:AlternateContent>
          </a:graphicData>
        </a:graphic>
      </p:graphicFrame>
      <p:graphicFrame>
        <p:nvGraphicFramePr>
          <p:cNvPr id="38" name="Object 11">
            <a:extLst>
              <a:ext uri="{FF2B5EF4-FFF2-40B4-BE49-F238E27FC236}">
                <a16:creationId xmlns:a16="http://schemas.microsoft.com/office/drawing/2014/main" id="{BF37E1EC-3407-45C2-A99B-27202055B011}"/>
              </a:ext>
            </a:extLst>
          </p:cNvPr>
          <p:cNvGraphicFramePr>
            <a:graphicFrameLocks noChangeAspect="1"/>
          </p:cNvGraphicFramePr>
          <p:nvPr>
            <p:extLst>
              <p:ext uri="{D42A27DB-BD31-4B8C-83A1-F6EECF244321}">
                <p14:modId xmlns:p14="http://schemas.microsoft.com/office/powerpoint/2010/main" val="884861625"/>
              </p:ext>
            </p:extLst>
          </p:nvPr>
        </p:nvGraphicFramePr>
        <p:xfrm>
          <a:off x="87265" y="4807229"/>
          <a:ext cx="4959350" cy="625475"/>
        </p:xfrm>
        <a:graphic>
          <a:graphicData uri="http://schemas.openxmlformats.org/presentationml/2006/ole">
            <mc:AlternateContent xmlns:mc="http://schemas.openxmlformats.org/markup-compatibility/2006">
              <mc:Choice xmlns:v="urn:schemas-microsoft-com:vml" Requires="v">
                <p:oleObj spid="_x0000_s36472" name="Equation" r:id="rId29" imgW="5651280" imgH="711000" progId="Equation.DSMT4">
                  <p:embed/>
                </p:oleObj>
              </mc:Choice>
              <mc:Fallback>
                <p:oleObj name="Equation" r:id="rId29" imgW="5651280" imgH="711000" progId="Equation.DSMT4">
                  <p:embed/>
                  <p:pic>
                    <p:nvPicPr>
                      <p:cNvPr id="22" name="Object 11">
                        <a:extLst>
                          <a:ext uri="{FF2B5EF4-FFF2-40B4-BE49-F238E27FC236}">
                            <a16:creationId xmlns:a16="http://schemas.microsoft.com/office/drawing/2014/main" id="{BF37E1EC-3407-45C2-A99B-27202055B011}"/>
                          </a:ext>
                        </a:extLst>
                      </p:cNvPr>
                      <p:cNvPicPr>
                        <a:picLocks noChangeAspect="1" noChangeArrowheads="1"/>
                      </p:cNvPicPr>
                      <p:nvPr/>
                    </p:nvPicPr>
                    <p:blipFill>
                      <a:blip r:embed="rId30"/>
                      <a:srcRect/>
                      <a:stretch>
                        <a:fillRect/>
                      </a:stretch>
                    </p:blipFill>
                    <p:spPr bwMode="auto">
                      <a:xfrm>
                        <a:off x="87265" y="4807229"/>
                        <a:ext cx="4959350" cy="625475"/>
                      </a:xfrm>
                      <a:prstGeom prst="rect">
                        <a:avLst/>
                      </a:prstGeom>
                      <a:noFill/>
                      <a:ln w="19050">
                        <a:noFill/>
                      </a:ln>
                    </p:spPr>
                  </p:pic>
                </p:oleObj>
              </mc:Fallback>
            </mc:AlternateContent>
          </a:graphicData>
        </a:graphic>
      </p:graphicFrame>
      <p:graphicFrame>
        <p:nvGraphicFramePr>
          <p:cNvPr id="39" name="Object 11">
            <a:extLst>
              <a:ext uri="{FF2B5EF4-FFF2-40B4-BE49-F238E27FC236}">
                <a16:creationId xmlns:a16="http://schemas.microsoft.com/office/drawing/2014/main" id="{076BFC41-2C25-4A4F-8BE1-FA81BED98220}"/>
              </a:ext>
            </a:extLst>
          </p:cNvPr>
          <p:cNvGraphicFramePr>
            <a:graphicFrameLocks noChangeAspect="1"/>
          </p:cNvGraphicFramePr>
          <p:nvPr>
            <p:extLst>
              <p:ext uri="{D42A27DB-BD31-4B8C-83A1-F6EECF244321}">
                <p14:modId xmlns:p14="http://schemas.microsoft.com/office/powerpoint/2010/main" val="1264450107"/>
              </p:ext>
            </p:extLst>
          </p:nvPr>
        </p:nvGraphicFramePr>
        <p:xfrm>
          <a:off x="102973" y="5576167"/>
          <a:ext cx="5126037" cy="592137"/>
        </p:xfrm>
        <a:graphic>
          <a:graphicData uri="http://schemas.openxmlformats.org/presentationml/2006/ole">
            <mc:AlternateContent xmlns:mc="http://schemas.openxmlformats.org/markup-compatibility/2006">
              <mc:Choice xmlns:v="urn:schemas-microsoft-com:vml" Requires="v">
                <p:oleObj spid="_x0000_s36473" name="Equation" r:id="rId31" imgW="5841720" imgH="672840" progId="Equation.DSMT4">
                  <p:embed/>
                </p:oleObj>
              </mc:Choice>
              <mc:Fallback>
                <p:oleObj name="Equation" r:id="rId31" imgW="5841720" imgH="672840" progId="Equation.DSMT4">
                  <p:embed/>
                  <p:pic>
                    <p:nvPicPr>
                      <p:cNvPr id="25" name="Object 11">
                        <a:extLst>
                          <a:ext uri="{FF2B5EF4-FFF2-40B4-BE49-F238E27FC236}">
                            <a16:creationId xmlns:a16="http://schemas.microsoft.com/office/drawing/2014/main" id="{076BFC41-2C25-4A4F-8BE1-FA81BED98220}"/>
                          </a:ext>
                        </a:extLst>
                      </p:cNvPr>
                      <p:cNvPicPr>
                        <a:picLocks noChangeAspect="1" noChangeArrowheads="1"/>
                      </p:cNvPicPr>
                      <p:nvPr/>
                    </p:nvPicPr>
                    <p:blipFill>
                      <a:blip r:embed="rId32"/>
                      <a:srcRect/>
                      <a:stretch>
                        <a:fillRect/>
                      </a:stretch>
                    </p:blipFill>
                    <p:spPr bwMode="auto">
                      <a:xfrm>
                        <a:off x="102973" y="5576167"/>
                        <a:ext cx="5126037" cy="592137"/>
                      </a:xfrm>
                      <a:prstGeom prst="rect">
                        <a:avLst/>
                      </a:prstGeom>
                      <a:noFill/>
                      <a:ln w="19050">
                        <a:solidFill>
                          <a:srgbClr val="C00000"/>
                        </a:solidFill>
                      </a:ln>
                    </p:spPr>
                  </p:pic>
                </p:oleObj>
              </mc:Fallback>
            </mc:AlternateContent>
          </a:graphicData>
        </a:graphic>
      </p:graphicFrame>
    </p:spTree>
    <p:extLst>
      <p:ext uri="{BB962C8B-B14F-4D97-AF65-F5344CB8AC3E}">
        <p14:creationId xmlns:p14="http://schemas.microsoft.com/office/powerpoint/2010/main" val="10779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4178323"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Delay</a:t>
            </a:r>
            <a:r>
              <a:rPr lang="en-US" altLang="zh-CN" sz="3200" b="1" dirty="0" smtClean="0">
                <a:solidFill>
                  <a:schemeClr val="tx2"/>
                </a:solidFill>
                <a:latin typeface="Times New Roman" panose="02020603050405020304" pitchFamily="18" charset="0"/>
                <a:cs typeface="Times New Roman" panose="02020603050405020304" pitchFamily="18" charset="0"/>
              </a:rPr>
              <a:t>-phase </a:t>
            </a:r>
            <a:r>
              <a:rPr lang="en-US" altLang="zh-CN" sz="3200" b="1" dirty="0" smtClean="0">
                <a:solidFill>
                  <a:schemeClr val="tx2"/>
                </a:solidFill>
                <a:latin typeface="Times New Roman" panose="02020603050405020304" pitchFamily="18" charset="0"/>
                <a:cs typeface="Times New Roman" panose="02020603050405020304" pitchFamily="18" charset="0"/>
              </a:rPr>
              <a:t>precoding</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4447371"/>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Beamforming </a:t>
            </a:r>
            <a:r>
              <a:rPr lang="en-US" altLang="zh-CN" sz="2400" b="1" dirty="0" smtClean="0">
                <a:solidFill>
                  <a:schemeClr val="tx2"/>
                </a:solidFill>
                <a:latin typeface="Times New Roman" panose="02020603050405020304" pitchFamily="18" charset="0"/>
                <a:cs typeface="Times New Roman" panose="02020603050405020304" pitchFamily="18" charset="0"/>
              </a:rPr>
              <a:t>design</a:t>
            </a:r>
          </a:p>
          <a:p>
            <a:pPr marL="285750" indent="-285750">
              <a:lnSpc>
                <a:spcPct val="150000"/>
              </a:lnSpc>
              <a:buFont typeface="Wingdings" panose="05000000000000000000" pitchFamily="2" charset="2"/>
              <a:buChar char="n"/>
            </a:pPr>
            <a:endParaRPr lang="en-US" altLang="zh-CN" sz="2400" b="1" dirty="0">
              <a:solidFill>
                <a:schemeClr val="tx2"/>
              </a:solidFill>
              <a:latin typeface="Times New Roman" panose="02020603050405020304" pitchFamily="18" charset="0"/>
              <a:cs typeface="Times New Roman" panose="02020603050405020304" pitchFamily="18" charset="0"/>
            </a:endParaRPr>
          </a:p>
          <a:p>
            <a:pPr>
              <a:lnSpc>
                <a:spcPct val="150000"/>
              </a:lnSpc>
            </a:pPr>
            <a:endParaRPr lang="zh-CN" altLang="en-US" sz="2400" b="1" dirty="0" smtClean="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Based on Lemma 2, let                 can compensate for beam split  </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Since                                                             , and       should be unchanged</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denotes the number of periods, and period </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1930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Object 11">
            <a:extLst>
              <a:ext uri="{FF2B5EF4-FFF2-40B4-BE49-F238E27FC236}">
                <a16:creationId xmlns:a16="http://schemas.microsoft.com/office/drawing/2014/main" id="{B3D803C2-3ADE-4F0A-8413-A90F130B0618}"/>
              </a:ext>
            </a:extLst>
          </p:cNvPr>
          <p:cNvGraphicFramePr>
            <a:graphicFrameLocks noChangeAspect="1"/>
          </p:cNvGraphicFramePr>
          <p:nvPr>
            <p:extLst>
              <p:ext uri="{D42A27DB-BD31-4B8C-83A1-F6EECF244321}">
                <p14:modId xmlns:p14="http://schemas.microsoft.com/office/powerpoint/2010/main" val="3380169751"/>
              </p:ext>
            </p:extLst>
          </p:nvPr>
        </p:nvGraphicFramePr>
        <p:xfrm>
          <a:off x="3399272" y="2559388"/>
          <a:ext cx="935038" cy="390525"/>
        </p:xfrm>
        <a:graphic>
          <a:graphicData uri="http://schemas.openxmlformats.org/presentationml/2006/ole">
            <mc:AlternateContent xmlns:mc="http://schemas.openxmlformats.org/markup-compatibility/2006">
              <mc:Choice xmlns:v="urn:schemas-microsoft-com:vml" Requires="v">
                <p:oleObj spid="_x0000_s34701" name="Equation" r:id="rId4" imgW="850680" imgH="355320" progId="Equation.DSMT4">
                  <p:embed/>
                </p:oleObj>
              </mc:Choice>
              <mc:Fallback>
                <p:oleObj name="Equation" r:id="rId4" imgW="850680" imgH="355320" progId="Equation.DSMT4">
                  <p:embed/>
                  <p:pic>
                    <p:nvPicPr>
                      <p:cNvPr id="32" name="Object 11">
                        <a:extLst>
                          <a:ext uri="{FF2B5EF4-FFF2-40B4-BE49-F238E27FC236}">
                            <a16:creationId xmlns:a16="http://schemas.microsoft.com/office/drawing/2014/main" id="{B3D803C2-3ADE-4F0A-8413-A90F130B0618}"/>
                          </a:ext>
                        </a:extLst>
                      </p:cNvPr>
                      <p:cNvPicPr>
                        <a:picLocks noChangeAspect="1" noChangeArrowheads="1"/>
                      </p:cNvPicPr>
                      <p:nvPr/>
                    </p:nvPicPr>
                    <p:blipFill>
                      <a:blip r:embed="rId5"/>
                      <a:srcRect/>
                      <a:stretch>
                        <a:fillRect/>
                      </a:stretch>
                    </p:blipFill>
                    <p:spPr bwMode="auto">
                      <a:xfrm>
                        <a:off x="3399272" y="2559388"/>
                        <a:ext cx="935038" cy="390525"/>
                      </a:xfrm>
                      <a:prstGeom prst="rect">
                        <a:avLst/>
                      </a:prstGeom>
                      <a:noFill/>
                      <a:ln w="19050">
                        <a:noFill/>
                      </a:ln>
                    </p:spPr>
                  </p:pic>
                </p:oleObj>
              </mc:Fallback>
            </mc:AlternateContent>
          </a:graphicData>
        </a:graphic>
      </p:graphicFrame>
      <p:graphicFrame>
        <p:nvGraphicFramePr>
          <p:cNvPr id="19" name="Object 11">
            <a:extLst>
              <a:ext uri="{FF2B5EF4-FFF2-40B4-BE49-F238E27FC236}">
                <a16:creationId xmlns:a16="http://schemas.microsoft.com/office/drawing/2014/main" id="{F1589AE0-82E3-4FD8-B212-2BE3B6AB593B}"/>
              </a:ext>
            </a:extLst>
          </p:cNvPr>
          <p:cNvGraphicFramePr>
            <a:graphicFrameLocks noChangeAspect="1"/>
          </p:cNvGraphicFramePr>
          <p:nvPr>
            <p:extLst>
              <p:ext uri="{D42A27DB-BD31-4B8C-83A1-F6EECF244321}">
                <p14:modId xmlns:p14="http://schemas.microsoft.com/office/powerpoint/2010/main" val="3459921826"/>
              </p:ext>
            </p:extLst>
          </p:nvPr>
        </p:nvGraphicFramePr>
        <p:xfrm>
          <a:off x="659748" y="1312887"/>
          <a:ext cx="2878138" cy="500063"/>
        </p:xfrm>
        <a:graphic>
          <a:graphicData uri="http://schemas.openxmlformats.org/presentationml/2006/ole">
            <mc:AlternateContent xmlns:mc="http://schemas.openxmlformats.org/markup-compatibility/2006">
              <mc:Choice xmlns:v="urn:schemas-microsoft-com:vml" Requires="v">
                <p:oleObj spid="_x0000_s34702" name="Equation" r:id="rId6" imgW="2641320" imgH="457200" progId="Equation.DSMT4">
                  <p:embed/>
                </p:oleObj>
              </mc:Choice>
              <mc:Fallback>
                <p:oleObj name="Equation" r:id="rId6" imgW="2641320" imgH="457200" progId="Equation.DSMT4">
                  <p:embed/>
                  <p:pic>
                    <p:nvPicPr>
                      <p:cNvPr id="57" name="Object 11">
                        <a:extLst>
                          <a:ext uri="{FF2B5EF4-FFF2-40B4-BE49-F238E27FC236}">
                            <a16:creationId xmlns:a16="http://schemas.microsoft.com/office/drawing/2014/main" id="{F1589AE0-82E3-4FD8-B212-2BE3B6AB593B}"/>
                          </a:ext>
                        </a:extLst>
                      </p:cNvPr>
                      <p:cNvPicPr>
                        <a:picLocks noChangeAspect="1" noChangeArrowheads="1"/>
                      </p:cNvPicPr>
                      <p:nvPr/>
                    </p:nvPicPr>
                    <p:blipFill>
                      <a:blip r:embed="rId7"/>
                      <a:srcRect/>
                      <a:stretch>
                        <a:fillRect/>
                      </a:stretch>
                    </p:blipFill>
                    <p:spPr bwMode="auto">
                      <a:xfrm>
                        <a:off x="659748" y="1312887"/>
                        <a:ext cx="2878138" cy="500063"/>
                      </a:xfrm>
                      <a:prstGeom prst="rect">
                        <a:avLst/>
                      </a:prstGeom>
                      <a:noFill/>
                      <a:ln w="19050">
                        <a:noFill/>
                      </a:ln>
                    </p:spPr>
                  </p:pic>
                </p:oleObj>
              </mc:Fallback>
            </mc:AlternateContent>
          </a:graphicData>
        </a:graphic>
      </p:graphicFrame>
      <p:sp>
        <p:nvSpPr>
          <p:cNvPr id="20" name="弦形 19">
            <a:extLst>
              <a:ext uri="{FF2B5EF4-FFF2-40B4-BE49-F238E27FC236}">
                <a16:creationId xmlns:a16="http://schemas.microsoft.com/office/drawing/2014/main" id="{DE61E8BB-8D55-4873-A95E-A55F526B79B7}"/>
              </a:ext>
            </a:extLst>
          </p:cNvPr>
          <p:cNvSpPr/>
          <p:nvPr/>
        </p:nvSpPr>
        <p:spPr bwMode="auto">
          <a:xfrm rot="5400000">
            <a:off x="5931800" y="2069785"/>
            <a:ext cx="2408259" cy="212539"/>
          </a:xfrm>
          <a:prstGeom prst="chord">
            <a:avLst>
              <a:gd name="adj1" fmla="val 5053909"/>
              <a:gd name="adj2" fmla="val 16501302"/>
            </a:avLst>
          </a:prstGeom>
          <a:solidFill>
            <a:srgbClr val="FFFF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弦形 21">
            <a:extLst>
              <a:ext uri="{FF2B5EF4-FFF2-40B4-BE49-F238E27FC236}">
                <a16:creationId xmlns:a16="http://schemas.microsoft.com/office/drawing/2014/main" id="{83EF6393-51C0-4449-921F-E88E944310BC}"/>
              </a:ext>
            </a:extLst>
          </p:cNvPr>
          <p:cNvSpPr/>
          <p:nvPr/>
        </p:nvSpPr>
        <p:spPr bwMode="auto">
          <a:xfrm rot="5400000">
            <a:off x="6213401" y="2071373"/>
            <a:ext cx="2408259" cy="212539"/>
          </a:xfrm>
          <a:prstGeom prst="chord">
            <a:avLst>
              <a:gd name="adj1" fmla="val 5053909"/>
              <a:gd name="adj2" fmla="val 16501302"/>
            </a:avLst>
          </a:prstGeom>
          <a:solidFill>
            <a:srgbClr val="FFC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23" name="直接连接符 22">
            <a:extLst>
              <a:ext uri="{FF2B5EF4-FFF2-40B4-BE49-F238E27FC236}">
                <a16:creationId xmlns:a16="http://schemas.microsoft.com/office/drawing/2014/main" id="{8DC5BC78-84A1-47EB-8568-D183FA5EA4D6}"/>
              </a:ext>
            </a:extLst>
          </p:cNvPr>
          <p:cNvCxnSpPr/>
          <p:nvPr/>
        </p:nvCxnSpPr>
        <p:spPr bwMode="auto">
          <a:xfrm>
            <a:off x="6912429" y="2190342"/>
            <a:ext cx="75565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24" name="弦形 23">
            <a:extLst>
              <a:ext uri="{FF2B5EF4-FFF2-40B4-BE49-F238E27FC236}">
                <a16:creationId xmlns:a16="http://schemas.microsoft.com/office/drawing/2014/main" id="{0880E045-BF4C-40BE-BCF2-A6091D992ABD}"/>
              </a:ext>
            </a:extLst>
          </p:cNvPr>
          <p:cNvSpPr/>
          <p:nvPr/>
        </p:nvSpPr>
        <p:spPr bwMode="auto">
          <a:xfrm rot="5400000">
            <a:off x="6075277" y="2074546"/>
            <a:ext cx="2408259" cy="212539"/>
          </a:xfrm>
          <a:prstGeom prst="chord">
            <a:avLst>
              <a:gd name="adj1" fmla="val 5053909"/>
              <a:gd name="adj2" fmla="val 16501302"/>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27" name="直接连接符 26">
            <a:extLst>
              <a:ext uri="{FF2B5EF4-FFF2-40B4-BE49-F238E27FC236}">
                <a16:creationId xmlns:a16="http://schemas.microsoft.com/office/drawing/2014/main" id="{CD8027FD-ED36-4A68-8F86-8AC244F448D2}"/>
              </a:ext>
            </a:extLst>
          </p:cNvPr>
          <p:cNvCxnSpPr/>
          <p:nvPr/>
        </p:nvCxnSpPr>
        <p:spPr bwMode="auto">
          <a:xfrm>
            <a:off x="8133568" y="2190342"/>
            <a:ext cx="755650" cy="0"/>
          </a:xfrm>
          <a:prstGeom prst="line">
            <a:avLst/>
          </a:prstGeom>
          <a:solidFill>
            <a:schemeClr val="accent1"/>
          </a:solidFill>
          <a:ln w="9525" cap="flat" cmpd="sng" algn="ctr">
            <a:solidFill>
              <a:schemeClr val="tx1"/>
            </a:solidFill>
            <a:prstDash val="solid"/>
            <a:round/>
            <a:headEnd type="none" w="med" len="med"/>
            <a:tailEnd type="none" w="med" len="med"/>
          </a:ln>
        </p:spPr>
      </p:cxnSp>
      <p:graphicFrame>
        <p:nvGraphicFramePr>
          <p:cNvPr id="28" name="Object 11">
            <a:extLst>
              <a:ext uri="{FF2B5EF4-FFF2-40B4-BE49-F238E27FC236}">
                <a16:creationId xmlns:a16="http://schemas.microsoft.com/office/drawing/2014/main" id="{57463A27-A41F-4C52-9A90-77613C7D8B83}"/>
              </a:ext>
            </a:extLst>
          </p:cNvPr>
          <p:cNvGraphicFramePr>
            <a:graphicFrameLocks noChangeAspect="1"/>
          </p:cNvGraphicFramePr>
          <p:nvPr>
            <p:extLst>
              <p:ext uri="{D42A27DB-BD31-4B8C-83A1-F6EECF244321}">
                <p14:modId xmlns:p14="http://schemas.microsoft.com/office/powerpoint/2010/main" val="373508344"/>
              </p:ext>
            </p:extLst>
          </p:nvPr>
        </p:nvGraphicFramePr>
        <p:xfrm>
          <a:off x="58086" y="1883251"/>
          <a:ext cx="4081462" cy="527050"/>
        </p:xfrm>
        <a:graphic>
          <a:graphicData uri="http://schemas.openxmlformats.org/presentationml/2006/ole">
            <mc:AlternateContent xmlns:mc="http://schemas.openxmlformats.org/markup-compatibility/2006">
              <mc:Choice xmlns:v="urn:schemas-microsoft-com:vml" Requires="v">
                <p:oleObj spid="_x0000_s34703" name="Equation" r:id="rId8" imgW="3746160" imgH="482400" progId="Equation.DSMT4">
                  <p:embed/>
                </p:oleObj>
              </mc:Choice>
              <mc:Fallback>
                <p:oleObj name="Equation" r:id="rId8" imgW="3746160" imgH="482400" progId="Equation.DSMT4">
                  <p:embed/>
                  <p:pic>
                    <p:nvPicPr>
                      <p:cNvPr id="65" name="Object 11">
                        <a:extLst>
                          <a:ext uri="{FF2B5EF4-FFF2-40B4-BE49-F238E27FC236}">
                            <a16:creationId xmlns:a16="http://schemas.microsoft.com/office/drawing/2014/main" id="{57463A27-A41F-4C52-9A90-77613C7D8B83}"/>
                          </a:ext>
                        </a:extLst>
                      </p:cNvPr>
                      <p:cNvPicPr>
                        <a:picLocks noChangeAspect="1" noChangeArrowheads="1"/>
                      </p:cNvPicPr>
                      <p:nvPr/>
                    </p:nvPicPr>
                    <p:blipFill>
                      <a:blip r:embed="rId9"/>
                      <a:srcRect/>
                      <a:stretch>
                        <a:fillRect/>
                      </a:stretch>
                    </p:blipFill>
                    <p:spPr bwMode="auto">
                      <a:xfrm>
                        <a:off x="58086" y="1883251"/>
                        <a:ext cx="4081462" cy="527050"/>
                      </a:xfrm>
                      <a:prstGeom prst="rect">
                        <a:avLst/>
                      </a:prstGeom>
                      <a:noFill/>
                      <a:ln w="19050">
                        <a:noFill/>
                      </a:ln>
                    </p:spPr>
                  </p:pic>
                </p:oleObj>
              </mc:Fallback>
            </mc:AlternateContent>
          </a:graphicData>
        </a:graphic>
      </p:graphicFrame>
      <p:sp>
        <p:nvSpPr>
          <p:cNvPr id="29" name="圆角矩形标注 7">
            <a:extLst>
              <a:ext uri="{FF2B5EF4-FFF2-40B4-BE49-F238E27FC236}">
                <a16:creationId xmlns:a16="http://schemas.microsoft.com/office/drawing/2014/main" id="{C089A5F1-3738-4C42-BF08-808AC3139FE6}"/>
              </a:ext>
            </a:extLst>
          </p:cNvPr>
          <p:cNvSpPr>
            <a:spLocks noChangeArrowheads="1"/>
          </p:cNvSpPr>
          <p:nvPr/>
        </p:nvSpPr>
        <p:spPr bwMode="auto">
          <a:xfrm>
            <a:off x="4018232" y="1313712"/>
            <a:ext cx="2829497" cy="402344"/>
          </a:xfrm>
          <a:prstGeom prst="wedgeRoundRectCallout">
            <a:avLst>
              <a:gd name="adj1" fmla="val -19510"/>
              <a:gd name="adj2" fmla="val -4752"/>
              <a:gd name="adj3" fmla="val 16667"/>
            </a:avLst>
          </a:prstGeom>
          <a:solidFill>
            <a:srgbClr val="92D050"/>
          </a:solidFill>
          <a:ln w="6350" algn="ctr">
            <a:noFill/>
            <a:round/>
          </a:ln>
        </p:spPr>
        <p:txBody>
          <a:bodyPr wrap="none" anchor="ctr"/>
          <a:lstStyle/>
          <a:p>
            <a:pPr algn="ct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PSs generate </a:t>
            </a:r>
            <a:r>
              <a:rPr kumimoji="1"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original beam</a:t>
            </a:r>
            <a:endParaRPr kumimoji="1" lang="zh-CN" altLang="en-US" sz="18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圆角矩形标注 7">
            <a:extLst>
              <a:ext uri="{FF2B5EF4-FFF2-40B4-BE49-F238E27FC236}">
                <a16:creationId xmlns:a16="http://schemas.microsoft.com/office/drawing/2014/main" id="{E1D643F2-0D89-45CA-BAE8-77E7BD7A1C80}"/>
              </a:ext>
            </a:extLst>
          </p:cNvPr>
          <p:cNvSpPr>
            <a:spLocks noChangeArrowheads="1"/>
          </p:cNvSpPr>
          <p:nvPr/>
        </p:nvSpPr>
        <p:spPr bwMode="auto">
          <a:xfrm>
            <a:off x="4216364" y="1935922"/>
            <a:ext cx="2600700" cy="385294"/>
          </a:xfrm>
          <a:prstGeom prst="wedgeRoundRectCallout">
            <a:avLst>
              <a:gd name="adj1" fmla="val -19510"/>
              <a:gd name="adj2" fmla="val -4752"/>
              <a:gd name="adj3" fmla="val 16667"/>
            </a:avLst>
          </a:prstGeom>
          <a:solidFill>
            <a:srgbClr val="FFFF00"/>
          </a:solidFill>
          <a:ln w="6350" algn="ctr">
            <a:noFill/>
            <a:round/>
          </a:ln>
        </p:spPr>
        <p:txBody>
          <a:bodyPr wrap="none" anchor="ctr"/>
          <a:lstStyle/>
          <a:p>
            <a:pPr algn="ctr"/>
            <a:r>
              <a:rPr kumimoji="1" lang="en-US" altLang="zh-CN" sz="1800"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Delayers </a:t>
            </a:r>
            <a:r>
              <a:rPr kumimoji="1" lang="en-US" altLang="zh-CN" sz="1800"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adjust direction</a:t>
            </a:r>
            <a:endParaRPr kumimoji="1" lang="zh-CN" altLang="en-US" sz="18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0" name="Object 11">
            <a:extLst>
              <a:ext uri="{FF2B5EF4-FFF2-40B4-BE49-F238E27FC236}">
                <a16:creationId xmlns:a16="http://schemas.microsoft.com/office/drawing/2014/main" id="{6A4FC3B4-E2D0-40AC-A527-751ACC7D1E1A}"/>
              </a:ext>
            </a:extLst>
          </p:cNvPr>
          <p:cNvGraphicFramePr>
            <a:graphicFrameLocks noChangeAspect="1"/>
          </p:cNvGraphicFramePr>
          <p:nvPr>
            <p:extLst>
              <p:ext uri="{D42A27DB-BD31-4B8C-83A1-F6EECF244321}">
                <p14:modId xmlns:p14="http://schemas.microsoft.com/office/powerpoint/2010/main" val="3237258165"/>
              </p:ext>
            </p:extLst>
          </p:nvPr>
        </p:nvGraphicFramePr>
        <p:xfrm>
          <a:off x="1798638" y="2851495"/>
          <a:ext cx="2233612" cy="768350"/>
        </p:xfrm>
        <a:graphic>
          <a:graphicData uri="http://schemas.openxmlformats.org/presentationml/2006/ole">
            <mc:AlternateContent xmlns:mc="http://schemas.openxmlformats.org/markup-compatibility/2006">
              <mc:Choice xmlns:v="urn:schemas-microsoft-com:vml" Requires="v">
                <p:oleObj spid="_x0000_s34704" name="Equation" r:id="rId10" imgW="2031840" imgH="698400" progId="Equation.DSMT4">
                  <p:embed/>
                </p:oleObj>
              </mc:Choice>
              <mc:Fallback>
                <p:oleObj name="Equation" r:id="rId10" imgW="2031840" imgH="698400" progId="Equation.DSMT4">
                  <p:embed/>
                  <p:pic>
                    <p:nvPicPr>
                      <p:cNvPr id="35" name="Object 11">
                        <a:extLst>
                          <a:ext uri="{FF2B5EF4-FFF2-40B4-BE49-F238E27FC236}">
                            <a16:creationId xmlns:a16="http://schemas.microsoft.com/office/drawing/2014/main" id="{6A4FC3B4-E2D0-40AC-A527-751ACC7D1E1A}"/>
                          </a:ext>
                        </a:extLst>
                      </p:cNvPr>
                      <p:cNvPicPr>
                        <a:picLocks noChangeAspect="1" noChangeArrowheads="1"/>
                      </p:cNvPicPr>
                      <p:nvPr/>
                    </p:nvPicPr>
                    <p:blipFill>
                      <a:blip r:embed="rId11"/>
                      <a:srcRect/>
                      <a:stretch>
                        <a:fillRect/>
                      </a:stretch>
                    </p:blipFill>
                    <p:spPr bwMode="auto">
                      <a:xfrm>
                        <a:off x="1798638" y="2851495"/>
                        <a:ext cx="2233612" cy="768350"/>
                      </a:xfrm>
                      <a:prstGeom prst="rect">
                        <a:avLst/>
                      </a:prstGeom>
                      <a:noFill/>
                      <a:ln w="19050">
                        <a:noFill/>
                      </a:ln>
                    </p:spPr>
                  </p:pic>
                </p:oleObj>
              </mc:Fallback>
            </mc:AlternateContent>
          </a:graphicData>
        </a:graphic>
      </p:graphicFrame>
      <p:sp>
        <p:nvSpPr>
          <p:cNvPr id="51" name="下箭头 20">
            <a:extLst>
              <a:ext uri="{FF2B5EF4-FFF2-40B4-BE49-F238E27FC236}">
                <a16:creationId xmlns:a16="http://schemas.microsoft.com/office/drawing/2014/main" id="{B52DF0A2-929C-4546-924B-DCA07134602F}"/>
              </a:ext>
            </a:extLst>
          </p:cNvPr>
          <p:cNvSpPr>
            <a:spLocks noChangeArrowheads="1"/>
          </p:cNvSpPr>
          <p:nvPr/>
        </p:nvSpPr>
        <p:spPr bwMode="auto">
          <a:xfrm rot="16200000">
            <a:off x="4501219" y="3136027"/>
            <a:ext cx="357845" cy="342899"/>
          </a:xfrm>
          <a:prstGeom prst="downArrow">
            <a:avLst>
              <a:gd name="adj1" fmla="val 33481"/>
              <a:gd name="adj2" fmla="val 53207"/>
            </a:avLst>
          </a:prstGeom>
          <a:solidFill>
            <a:srgbClr val="5CADFF"/>
          </a:solidFill>
          <a:ln>
            <a:noFill/>
          </a:ln>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graphicFrame>
        <p:nvGraphicFramePr>
          <p:cNvPr id="52" name="Object 11">
            <a:extLst>
              <a:ext uri="{FF2B5EF4-FFF2-40B4-BE49-F238E27FC236}">
                <a16:creationId xmlns:a16="http://schemas.microsoft.com/office/drawing/2014/main" id="{45C0ECF6-C255-4251-AD43-02102511D3CB}"/>
              </a:ext>
            </a:extLst>
          </p:cNvPr>
          <p:cNvGraphicFramePr>
            <a:graphicFrameLocks noChangeAspect="1"/>
          </p:cNvGraphicFramePr>
          <p:nvPr>
            <p:extLst>
              <p:ext uri="{D42A27DB-BD31-4B8C-83A1-F6EECF244321}">
                <p14:modId xmlns:p14="http://schemas.microsoft.com/office/powerpoint/2010/main" val="597428177"/>
              </p:ext>
            </p:extLst>
          </p:nvPr>
        </p:nvGraphicFramePr>
        <p:xfrm>
          <a:off x="5243513" y="3108670"/>
          <a:ext cx="1885950" cy="392112"/>
        </p:xfrm>
        <a:graphic>
          <a:graphicData uri="http://schemas.openxmlformats.org/presentationml/2006/ole">
            <mc:AlternateContent xmlns:mc="http://schemas.openxmlformats.org/markup-compatibility/2006">
              <mc:Choice xmlns:v="urn:schemas-microsoft-com:vml" Requires="v">
                <p:oleObj spid="_x0000_s34705" name="Equation" r:id="rId12" imgW="1714320" imgH="355320" progId="Equation.DSMT4">
                  <p:embed/>
                </p:oleObj>
              </mc:Choice>
              <mc:Fallback>
                <p:oleObj name="Equation" r:id="rId12" imgW="1714320" imgH="355320" progId="Equation.DSMT4">
                  <p:embed/>
                  <p:pic>
                    <p:nvPicPr>
                      <p:cNvPr id="37" name="Object 11">
                        <a:extLst>
                          <a:ext uri="{FF2B5EF4-FFF2-40B4-BE49-F238E27FC236}">
                            <a16:creationId xmlns:a16="http://schemas.microsoft.com/office/drawing/2014/main" id="{45C0ECF6-C255-4251-AD43-02102511D3CB}"/>
                          </a:ext>
                        </a:extLst>
                      </p:cNvPr>
                      <p:cNvPicPr>
                        <a:picLocks noChangeAspect="1" noChangeArrowheads="1"/>
                      </p:cNvPicPr>
                      <p:nvPr/>
                    </p:nvPicPr>
                    <p:blipFill>
                      <a:blip r:embed="rId13"/>
                      <a:srcRect/>
                      <a:stretch>
                        <a:fillRect/>
                      </a:stretch>
                    </p:blipFill>
                    <p:spPr bwMode="auto">
                      <a:xfrm>
                        <a:off x="5243513" y="3108670"/>
                        <a:ext cx="1885950" cy="392112"/>
                      </a:xfrm>
                      <a:prstGeom prst="rect">
                        <a:avLst/>
                      </a:prstGeom>
                      <a:noFill/>
                      <a:ln w="19050">
                        <a:solidFill>
                          <a:srgbClr val="C00000"/>
                        </a:solidFill>
                      </a:ln>
                    </p:spPr>
                  </p:pic>
                </p:oleObj>
              </mc:Fallback>
            </mc:AlternateContent>
          </a:graphicData>
        </a:graphic>
      </p:graphicFrame>
      <p:graphicFrame>
        <p:nvGraphicFramePr>
          <p:cNvPr id="53" name="Object 11">
            <a:extLst>
              <a:ext uri="{FF2B5EF4-FFF2-40B4-BE49-F238E27FC236}">
                <a16:creationId xmlns:a16="http://schemas.microsoft.com/office/drawing/2014/main" id="{57463A27-A41F-4C52-9A90-77613C7D8B83}"/>
              </a:ext>
            </a:extLst>
          </p:cNvPr>
          <p:cNvGraphicFramePr>
            <a:graphicFrameLocks noChangeAspect="1"/>
          </p:cNvGraphicFramePr>
          <p:nvPr>
            <p:extLst>
              <p:ext uri="{D42A27DB-BD31-4B8C-83A1-F6EECF244321}">
                <p14:modId xmlns:p14="http://schemas.microsoft.com/office/powerpoint/2010/main" val="3632680605"/>
              </p:ext>
            </p:extLst>
          </p:nvPr>
        </p:nvGraphicFramePr>
        <p:xfrm>
          <a:off x="1621842" y="3627841"/>
          <a:ext cx="3745288" cy="483639"/>
        </p:xfrm>
        <a:graphic>
          <a:graphicData uri="http://schemas.openxmlformats.org/presentationml/2006/ole">
            <mc:AlternateContent xmlns:mc="http://schemas.openxmlformats.org/markup-compatibility/2006">
              <mc:Choice xmlns:v="urn:schemas-microsoft-com:vml" Requires="v">
                <p:oleObj spid="_x0000_s34706" name="Equation" r:id="rId8" imgW="3746160" imgH="482400" progId="Equation.DSMT4">
                  <p:embed/>
                </p:oleObj>
              </mc:Choice>
              <mc:Fallback>
                <p:oleObj name="Equation" r:id="rId8" imgW="3746160" imgH="482400" progId="Equation.DSMT4">
                  <p:embed/>
                  <p:pic>
                    <p:nvPicPr>
                      <p:cNvPr id="28" name="Object 11">
                        <a:extLst>
                          <a:ext uri="{FF2B5EF4-FFF2-40B4-BE49-F238E27FC236}">
                            <a16:creationId xmlns:a16="http://schemas.microsoft.com/office/drawing/2014/main" id="{57463A27-A41F-4C52-9A90-77613C7D8B83}"/>
                          </a:ext>
                        </a:extLst>
                      </p:cNvPr>
                      <p:cNvPicPr>
                        <a:picLocks noChangeAspect="1" noChangeArrowheads="1"/>
                      </p:cNvPicPr>
                      <p:nvPr/>
                    </p:nvPicPr>
                    <p:blipFill>
                      <a:blip r:embed="rId9"/>
                      <a:srcRect/>
                      <a:stretch>
                        <a:fillRect/>
                      </a:stretch>
                    </p:blipFill>
                    <p:spPr bwMode="auto">
                      <a:xfrm>
                        <a:off x="1621842" y="3627841"/>
                        <a:ext cx="3745288" cy="483639"/>
                      </a:xfrm>
                      <a:prstGeom prst="rect">
                        <a:avLst/>
                      </a:prstGeom>
                      <a:noFill/>
                      <a:ln w="19050">
                        <a:noFill/>
                      </a:ln>
                    </p:spPr>
                  </p:pic>
                </p:oleObj>
              </mc:Fallback>
            </mc:AlternateContent>
          </a:graphicData>
        </a:graphic>
      </p:graphicFrame>
      <p:graphicFrame>
        <p:nvGraphicFramePr>
          <p:cNvPr id="54" name="Object 11">
            <a:extLst>
              <a:ext uri="{FF2B5EF4-FFF2-40B4-BE49-F238E27FC236}">
                <a16:creationId xmlns:a16="http://schemas.microsoft.com/office/drawing/2014/main" id="{098B26DC-3D50-422B-9E8B-A63464B5ED9A}"/>
              </a:ext>
            </a:extLst>
          </p:cNvPr>
          <p:cNvGraphicFramePr>
            <a:graphicFrameLocks noChangeAspect="1"/>
          </p:cNvGraphicFramePr>
          <p:nvPr>
            <p:extLst>
              <p:ext uri="{D42A27DB-BD31-4B8C-83A1-F6EECF244321}">
                <p14:modId xmlns:p14="http://schemas.microsoft.com/office/powerpoint/2010/main" val="1714047054"/>
              </p:ext>
            </p:extLst>
          </p:nvPr>
        </p:nvGraphicFramePr>
        <p:xfrm>
          <a:off x="5957474" y="3738954"/>
          <a:ext cx="261938" cy="358775"/>
        </p:xfrm>
        <a:graphic>
          <a:graphicData uri="http://schemas.openxmlformats.org/presentationml/2006/ole">
            <mc:AlternateContent xmlns:mc="http://schemas.openxmlformats.org/markup-compatibility/2006">
              <mc:Choice xmlns:v="urn:schemas-microsoft-com:vml" Requires="v">
                <p:oleObj spid="_x0000_s34707" name="Equation" r:id="rId14" imgW="241200" imgH="330120" progId="Equation.DSMT4">
                  <p:embed/>
                </p:oleObj>
              </mc:Choice>
              <mc:Fallback>
                <p:oleObj name="Equation" r:id="rId14" imgW="241200" imgH="330120" progId="Equation.DSMT4">
                  <p:embed/>
                  <p:pic>
                    <p:nvPicPr>
                      <p:cNvPr id="39" name="Object 11">
                        <a:extLst>
                          <a:ext uri="{FF2B5EF4-FFF2-40B4-BE49-F238E27FC236}">
                            <a16:creationId xmlns:a16="http://schemas.microsoft.com/office/drawing/2014/main" id="{098B26DC-3D50-422B-9E8B-A63464B5ED9A}"/>
                          </a:ext>
                        </a:extLst>
                      </p:cNvPr>
                      <p:cNvPicPr>
                        <a:picLocks noChangeAspect="1" noChangeArrowheads="1"/>
                      </p:cNvPicPr>
                      <p:nvPr/>
                    </p:nvPicPr>
                    <p:blipFill>
                      <a:blip r:embed="rId15"/>
                      <a:srcRect/>
                      <a:stretch>
                        <a:fillRect/>
                      </a:stretch>
                    </p:blipFill>
                    <p:spPr bwMode="auto">
                      <a:xfrm>
                        <a:off x="5957474" y="3738954"/>
                        <a:ext cx="261938" cy="358775"/>
                      </a:xfrm>
                      <a:prstGeom prst="rect">
                        <a:avLst/>
                      </a:prstGeom>
                      <a:noFill/>
                    </p:spPr>
                  </p:pic>
                </p:oleObj>
              </mc:Fallback>
            </mc:AlternateContent>
          </a:graphicData>
        </a:graphic>
      </p:graphicFrame>
      <p:graphicFrame>
        <p:nvGraphicFramePr>
          <p:cNvPr id="55" name="Object 11">
            <a:extLst>
              <a:ext uri="{FF2B5EF4-FFF2-40B4-BE49-F238E27FC236}">
                <a16:creationId xmlns:a16="http://schemas.microsoft.com/office/drawing/2014/main" id="{210BA382-5ADE-4FE6-90A9-9C8DAC641066}"/>
              </a:ext>
            </a:extLst>
          </p:cNvPr>
          <p:cNvGraphicFramePr>
            <a:graphicFrameLocks noChangeAspect="1"/>
          </p:cNvGraphicFramePr>
          <p:nvPr>
            <p:extLst>
              <p:ext uri="{D42A27DB-BD31-4B8C-83A1-F6EECF244321}">
                <p14:modId xmlns:p14="http://schemas.microsoft.com/office/powerpoint/2010/main" val="75560636"/>
              </p:ext>
            </p:extLst>
          </p:nvPr>
        </p:nvGraphicFramePr>
        <p:xfrm>
          <a:off x="2821178" y="4182836"/>
          <a:ext cx="3717925" cy="474663"/>
        </p:xfrm>
        <a:graphic>
          <a:graphicData uri="http://schemas.openxmlformats.org/presentationml/2006/ole">
            <mc:AlternateContent xmlns:mc="http://schemas.openxmlformats.org/markup-compatibility/2006">
              <mc:Choice xmlns:v="urn:schemas-microsoft-com:vml" Requires="v">
                <p:oleObj spid="_x0000_s34708" name="Equation" r:id="rId16" imgW="3365280" imgH="431640" progId="Equation.DSMT4">
                  <p:embed/>
                </p:oleObj>
              </mc:Choice>
              <mc:Fallback>
                <p:oleObj name="Equation" r:id="rId16" imgW="3365280" imgH="431640" progId="Equation.DSMT4">
                  <p:embed/>
                  <p:pic>
                    <p:nvPicPr>
                      <p:cNvPr id="40" name="Object 11">
                        <a:extLst>
                          <a:ext uri="{FF2B5EF4-FFF2-40B4-BE49-F238E27FC236}">
                            <a16:creationId xmlns:a16="http://schemas.microsoft.com/office/drawing/2014/main" id="{210BA382-5ADE-4FE6-90A9-9C8DAC641066}"/>
                          </a:ext>
                        </a:extLst>
                      </p:cNvPr>
                      <p:cNvPicPr>
                        <a:picLocks noChangeAspect="1" noChangeArrowheads="1"/>
                      </p:cNvPicPr>
                      <p:nvPr/>
                    </p:nvPicPr>
                    <p:blipFill>
                      <a:blip r:embed="rId17"/>
                      <a:srcRect/>
                      <a:stretch>
                        <a:fillRect/>
                      </a:stretch>
                    </p:blipFill>
                    <p:spPr bwMode="auto">
                      <a:xfrm>
                        <a:off x="2821178" y="4182836"/>
                        <a:ext cx="3717925" cy="474663"/>
                      </a:xfrm>
                      <a:prstGeom prst="rect">
                        <a:avLst/>
                      </a:prstGeom>
                      <a:noFill/>
                      <a:ln w="19050">
                        <a:noFill/>
                      </a:ln>
                    </p:spPr>
                  </p:pic>
                </p:oleObj>
              </mc:Fallback>
            </mc:AlternateContent>
          </a:graphicData>
        </a:graphic>
      </p:graphicFrame>
      <p:graphicFrame>
        <p:nvGraphicFramePr>
          <p:cNvPr id="58" name="Object 11">
            <a:extLst>
              <a:ext uri="{FF2B5EF4-FFF2-40B4-BE49-F238E27FC236}">
                <a16:creationId xmlns:a16="http://schemas.microsoft.com/office/drawing/2014/main" id="{1D535C43-F521-4717-B08F-21C25FE91D4E}"/>
              </a:ext>
            </a:extLst>
          </p:cNvPr>
          <p:cNvGraphicFramePr>
            <a:graphicFrameLocks noChangeAspect="1"/>
          </p:cNvGraphicFramePr>
          <p:nvPr>
            <p:extLst>
              <p:ext uri="{D42A27DB-BD31-4B8C-83A1-F6EECF244321}">
                <p14:modId xmlns:p14="http://schemas.microsoft.com/office/powerpoint/2010/main" val="128812239"/>
              </p:ext>
            </p:extLst>
          </p:nvPr>
        </p:nvGraphicFramePr>
        <p:xfrm>
          <a:off x="895006" y="4818834"/>
          <a:ext cx="206375" cy="357188"/>
        </p:xfrm>
        <a:graphic>
          <a:graphicData uri="http://schemas.openxmlformats.org/presentationml/2006/ole">
            <mc:AlternateContent xmlns:mc="http://schemas.openxmlformats.org/markup-compatibility/2006">
              <mc:Choice xmlns:v="urn:schemas-microsoft-com:vml" Requires="v">
                <p:oleObj spid="_x0000_s34709" name="Equation" r:id="rId18" imgW="190440" imgH="330120" progId="Equation.DSMT4">
                  <p:embed/>
                </p:oleObj>
              </mc:Choice>
              <mc:Fallback>
                <p:oleObj name="Equation" r:id="rId18" imgW="190440" imgH="330120" progId="Equation.DSMT4">
                  <p:embed/>
                  <p:pic>
                    <p:nvPicPr>
                      <p:cNvPr id="41" name="Object 11">
                        <a:extLst>
                          <a:ext uri="{FF2B5EF4-FFF2-40B4-BE49-F238E27FC236}">
                            <a16:creationId xmlns:a16="http://schemas.microsoft.com/office/drawing/2014/main" id="{1D535C43-F521-4717-B08F-21C25FE91D4E}"/>
                          </a:ext>
                        </a:extLst>
                      </p:cNvPr>
                      <p:cNvPicPr>
                        <a:picLocks noChangeAspect="1" noChangeArrowheads="1"/>
                      </p:cNvPicPr>
                      <p:nvPr/>
                    </p:nvPicPr>
                    <p:blipFill>
                      <a:blip r:embed="rId19"/>
                      <a:srcRect/>
                      <a:stretch>
                        <a:fillRect/>
                      </a:stretch>
                    </p:blipFill>
                    <p:spPr bwMode="auto">
                      <a:xfrm>
                        <a:off x="895006" y="4818834"/>
                        <a:ext cx="206375" cy="357188"/>
                      </a:xfrm>
                      <a:prstGeom prst="rect">
                        <a:avLst/>
                      </a:prstGeom>
                      <a:noFill/>
                    </p:spPr>
                  </p:pic>
                </p:oleObj>
              </mc:Fallback>
            </mc:AlternateContent>
          </a:graphicData>
        </a:graphic>
      </p:graphicFrame>
      <p:graphicFrame>
        <p:nvGraphicFramePr>
          <p:cNvPr id="59" name="Object 11">
            <a:extLst>
              <a:ext uri="{FF2B5EF4-FFF2-40B4-BE49-F238E27FC236}">
                <a16:creationId xmlns:a16="http://schemas.microsoft.com/office/drawing/2014/main" id="{B1FFA82F-9F83-4B7A-8C5F-466AB2FDCE16}"/>
              </a:ext>
            </a:extLst>
          </p:cNvPr>
          <p:cNvGraphicFramePr>
            <a:graphicFrameLocks noChangeAspect="1"/>
          </p:cNvGraphicFramePr>
          <p:nvPr>
            <p:extLst>
              <p:ext uri="{D42A27DB-BD31-4B8C-83A1-F6EECF244321}">
                <p14:modId xmlns:p14="http://schemas.microsoft.com/office/powerpoint/2010/main" val="258507239"/>
              </p:ext>
            </p:extLst>
          </p:nvPr>
        </p:nvGraphicFramePr>
        <p:xfrm>
          <a:off x="5468861" y="4855067"/>
          <a:ext cx="812800" cy="358775"/>
        </p:xfrm>
        <a:graphic>
          <a:graphicData uri="http://schemas.openxmlformats.org/presentationml/2006/ole">
            <mc:AlternateContent xmlns:mc="http://schemas.openxmlformats.org/markup-compatibility/2006">
              <mc:Choice xmlns:v="urn:schemas-microsoft-com:vml" Requires="v">
                <p:oleObj spid="_x0000_s34710" name="Equation" r:id="rId20" imgW="749160" imgH="330120" progId="Equation.DSMT4">
                  <p:embed/>
                </p:oleObj>
              </mc:Choice>
              <mc:Fallback>
                <p:oleObj name="Equation" r:id="rId20" imgW="749160" imgH="330120" progId="Equation.DSMT4">
                  <p:embed/>
                  <p:pic>
                    <p:nvPicPr>
                      <p:cNvPr id="42" name="Object 11">
                        <a:extLst>
                          <a:ext uri="{FF2B5EF4-FFF2-40B4-BE49-F238E27FC236}">
                            <a16:creationId xmlns:a16="http://schemas.microsoft.com/office/drawing/2014/main" id="{B1FFA82F-9F83-4B7A-8C5F-466AB2FDCE16}"/>
                          </a:ext>
                        </a:extLst>
                      </p:cNvPr>
                      <p:cNvPicPr>
                        <a:picLocks noChangeAspect="1" noChangeArrowheads="1"/>
                      </p:cNvPicPr>
                      <p:nvPr/>
                    </p:nvPicPr>
                    <p:blipFill>
                      <a:blip r:embed="rId21"/>
                      <a:srcRect/>
                      <a:stretch>
                        <a:fillRect/>
                      </a:stretch>
                    </p:blipFill>
                    <p:spPr bwMode="auto">
                      <a:xfrm>
                        <a:off x="5468861" y="4855067"/>
                        <a:ext cx="812800" cy="358775"/>
                      </a:xfrm>
                      <a:prstGeom prst="rect">
                        <a:avLst/>
                      </a:prstGeom>
                      <a:noFill/>
                    </p:spPr>
                  </p:pic>
                </p:oleObj>
              </mc:Fallback>
            </mc:AlternateContent>
          </a:graphicData>
        </a:graphic>
      </p:graphicFrame>
      <p:graphicFrame>
        <p:nvGraphicFramePr>
          <p:cNvPr id="60" name="Object 11">
            <a:extLst>
              <a:ext uri="{FF2B5EF4-FFF2-40B4-BE49-F238E27FC236}">
                <a16:creationId xmlns:a16="http://schemas.microsoft.com/office/drawing/2014/main" id="{338A5197-6B82-4F11-BF5F-0BF8012F8C51}"/>
              </a:ext>
            </a:extLst>
          </p:cNvPr>
          <p:cNvGraphicFramePr>
            <a:graphicFrameLocks noChangeAspect="1"/>
          </p:cNvGraphicFramePr>
          <p:nvPr>
            <p:extLst>
              <p:ext uri="{D42A27DB-BD31-4B8C-83A1-F6EECF244321}">
                <p14:modId xmlns:p14="http://schemas.microsoft.com/office/powerpoint/2010/main" val="1480438539"/>
              </p:ext>
            </p:extLst>
          </p:nvPr>
        </p:nvGraphicFramePr>
        <p:xfrm>
          <a:off x="438150" y="5316469"/>
          <a:ext cx="2720975" cy="392113"/>
        </p:xfrm>
        <a:graphic>
          <a:graphicData uri="http://schemas.openxmlformats.org/presentationml/2006/ole">
            <mc:AlternateContent xmlns:mc="http://schemas.openxmlformats.org/markup-compatibility/2006">
              <mc:Choice xmlns:v="urn:schemas-microsoft-com:vml" Requires="v">
                <p:oleObj spid="_x0000_s34711" name="Equation" r:id="rId22" imgW="2463480" imgH="355320" progId="Equation.DSMT4">
                  <p:embed/>
                </p:oleObj>
              </mc:Choice>
              <mc:Fallback>
                <p:oleObj name="Equation" r:id="rId22" imgW="2463480" imgH="355320" progId="Equation.DSMT4">
                  <p:embed/>
                  <p:pic>
                    <p:nvPicPr>
                      <p:cNvPr id="44" name="Object 11">
                        <a:extLst>
                          <a:ext uri="{FF2B5EF4-FFF2-40B4-BE49-F238E27FC236}">
                            <a16:creationId xmlns:a16="http://schemas.microsoft.com/office/drawing/2014/main" id="{338A5197-6B82-4F11-BF5F-0BF8012F8C51}"/>
                          </a:ext>
                        </a:extLst>
                      </p:cNvPr>
                      <p:cNvPicPr>
                        <a:picLocks noChangeAspect="1" noChangeArrowheads="1"/>
                      </p:cNvPicPr>
                      <p:nvPr/>
                    </p:nvPicPr>
                    <p:blipFill>
                      <a:blip r:embed="rId23"/>
                      <a:srcRect/>
                      <a:stretch>
                        <a:fillRect/>
                      </a:stretch>
                    </p:blipFill>
                    <p:spPr bwMode="auto">
                      <a:xfrm>
                        <a:off x="438150" y="5316469"/>
                        <a:ext cx="2720975" cy="392113"/>
                      </a:xfrm>
                      <a:prstGeom prst="rect">
                        <a:avLst/>
                      </a:prstGeom>
                      <a:noFill/>
                      <a:ln w="19050">
                        <a:noFill/>
                      </a:ln>
                    </p:spPr>
                  </p:pic>
                </p:oleObj>
              </mc:Fallback>
            </mc:AlternateContent>
          </a:graphicData>
        </a:graphic>
      </p:graphicFrame>
      <p:graphicFrame>
        <p:nvGraphicFramePr>
          <p:cNvPr id="61" name="Object 11">
            <a:extLst>
              <a:ext uri="{FF2B5EF4-FFF2-40B4-BE49-F238E27FC236}">
                <a16:creationId xmlns:a16="http://schemas.microsoft.com/office/drawing/2014/main" id="{FD419F84-D037-434A-8E83-313E02876274}"/>
              </a:ext>
            </a:extLst>
          </p:cNvPr>
          <p:cNvGraphicFramePr>
            <a:graphicFrameLocks noChangeAspect="1"/>
          </p:cNvGraphicFramePr>
          <p:nvPr>
            <p:extLst>
              <p:ext uri="{D42A27DB-BD31-4B8C-83A1-F6EECF244321}">
                <p14:modId xmlns:p14="http://schemas.microsoft.com/office/powerpoint/2010/main" val="1012204357"/>
              </p:ext>
            </p:extLst>
          </p:nvPr>
        </p:nvGraphicFramePr>
        <p:xfrm>
          <a:off x="1128713" y="5768907"/>
          <a:ext cx="1204912" cy="685800"/>
        </p:xfrm>
        <a:graphic>
          <a:graphicData uri="http://schemas.openxmlformats.org/presentationml/2006/ole">
            <mc:AlternateContent xmlns:mc="http://schemas.openxmlformats.org/markup-compatibility/2006">
              <mc:Choice xmlns:v="urn:schemas-microsoft-com:vml" Requires="v">
                <p:oleObj spid="_x0000_s34712" name="Equation" r:id="rId24" imgW="1091880" imgH="622080" progId="Equation.DSMT4">
                  <p:embed/>
                </p:oleObj>
              </mc:Choice>
              <mc:Fallback>
                <p:oleObj name="Equation" r:id="rId24" imgW="1091880" imgH="622080" progId="Equation.DSMT4">
                  <p:embed/>
                  <p:pic>
                    <p:nvPicPr>
                      <p:cNvPr id="45" name="Object 11">
                        <a:extLst>
                          <a:ext uri="{FF2B5EF4-FFF2-40B4-BE49-F238E27FC236}">
                            <a16:creationId xmlns:a16="http://schemas.microsoft.com/office/drawing/2014/main" id="{FD419F84-D037-434A-8E83-313E02876274}"/>
                          </a:ext>
                        </a:extLst>
                      </p:cNvPr>
                      <p:cNvPicPr>
                        <a:picLocks noChangeAspect="1" noChangeArrowheads="1"/>
                      </p:cNvPicPr>
                      <p:nvPr/>
                    </p:nvPicPr>
                    <p:blipFill>
                      <a:blip r:embed="rId25"/>
                      <a:srcRect/>
                      <a:stretch>
                        <a:fillRect/>
                      </a:stretch>
                    </p:blipFill>
                    <p:spPr bwMode="auto">
                      <a:xfrm>
                        <a:off x="1128713" y="5768907"/>
                        <a:ext cx="1204912" cy="685800"/>
                      </a:xfrm>
                      <a:prstGeom prst="rect">
                        <a:avLst/>
                      </a:prstGeom>
                      <a:noFill/>
                      <a:ln w="19050">
                        <a:solidFill>
                          <a:srgbClr val="C00000"/>
                        </a:solidFill>
                      </a:ln>
                    </p:spPr>
                  </p:pic>
                </p:oleObj>
              </mc:Fallback>
            </mc:AlternateContent>
          </a:graphicData>
        </a:graphic>
      </p:graphicFrame>
      <p:sp>
        <p:nvSpPr>
          <p:cNvPr id="62" name="下箭头 20">
            <a:extLst>
              <a:ext uri="{FF2B5EF4-FFF2-40B4-BE49-F238E27FC236}">
                <a16:creationId xmlns:a16="http://schemas.microsoft.com/office/drawing/2014/main" id="{E52B57AE-9B5A-4EA7-90E8-4EC2D064DC20}"/>
              </a:ext>
            </a:extLst>
          </p:cNvPr>
          <p:cNvSpPr>
            <a:spLocks noChangeArrowheads="1"/>
          </p:cNvSpPr>
          <p:nvPr/>
        </p:nvSpPr>
        <p:spPr bwMode="auto">
          <a:xfrm rot="16200000">
            <a:off x="3237061" y="5725442"/>
            <a:ext cx="357845" cy="342899"/>
          </a:xfrm>
          <a:prstGeom prst="downArrow">
            <a:avLst>
              <a:gd name="adj1" fmla="val 33481"/>
              <a:gd name="adj2" fmla="val 53207"/>
            </a:avLst>
          </a:prstGeom>
          <a:solidFill>
            <a:srgbClr val="5CADFF"/>
          </a:solidFill>
          <a:ln>
            <a:noFill/>
          </a:ln>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pic>
        <p:nvPicPr>
          <p:cNvPr id="63" name="图片 62">
            <a:extLst>
              <a:ext uri="{FF2B5EF4-FFF2-40B4-BE49-F238E27FC236}">
                <a16:creationId xmlns:a16="http://schemas.microsoft.com/office/drawing/2014/main" id="{AD05C7B3-25ED-4AD4-8A79-27A8C39C5885}"/>
              </a:ext>
            </a:extLst>
          </p:cNvPr>
          <p:cNvPicPr>
            <a:picLocks noChangeAspect="1"/>
          </p:cNvPicPr>
          <p:nvPr/>
        </p:nvPicPr>
        <p:blipFill>
          <a:blip r:embed="rId26"/>
          <a:stretch>
            <a:fillRect/>
          </a:stretch>
        </p:blipFill>
        <p:spPr>
          <a:xfrm>
            <a:off x="3769393" y="5384624"/>
            <a:ext cx="4852319" cy="1029821"/>
          </a:xfrm>
          <a:prstGeom prst="rect">
            <a:avLst/>
          </a:prstGeom>
          <a:ln w="19050">
            <a:solidFill>
              <a:srgbClr val="C00000"/>
            </a:solidFill>
          </a:ln>
        </p:spPr>
      </p:pic>
      <p:sp>
        <p:nvSpPr>
          <p:cNvPr id="64" name="圆角矩形标注 7">
            <a:extLst>
              <a:ext uri="{FF2B5EF4-FFF2-40B4-BE49-F238E27FC236}">
                <a16:creationId xmlns:a16="http://schemas.microsoft.com/office/drawing/2014/main" id="{F0836E9A-43BD-4680-8377-DE7340E2A77A}"/>
              </a:ext>
            </a:extLst>
          </p:cNvPr>
          <p:cNvSpPr>
            <a:spLocks noChangeArrowheads="1"/>
          </p:cNvSpPr>
          <p:nvPr/>
        </p:nvSpPr>
        <p:spPr bwMode="auto">
          <a:xfrm>
            <a:off x="6459160" y="4657499"/>
            <a:ext cx="2515895" cy="626198"/>
          </a:xfrm>
          <a:prstGeom prst="wedgeRoundRectCallout">
            <a:avLst>
              <a:gd name="adj1" fmla="val -49524"/>
              <a:gd name="adj2" fmla="val 65240"/>
              <a:gd name="adj3" fmla="val 16667"/>
            </a:avLst>
          </a:prstGeom>
          <a:solidFill>
            <a:srgbClr val="FFFF00"/>
          </a:solidFill>
          <a:ln w="6350" algn="ctr">
            <a:noFill/>
            <a:round/>
          </a:ln>
        </p:spPr>
        <p:txBody>
          <a:bodyPr wrap="none" anchor="ctr"/>
          <a:lstStyle/>
          <a:p>
            <a:pPr algn="ctr"/>
            <a:r>
              <a:rPr kumimoji="1"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Time delay is not </a:t>
            </a:r>
          </a:p>
          <a:p>
            <a:pPr algn="ctr"/>
            <a:r>
              <a:rPr kumimoji="1"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dependent on frequency</a:t>
            </a:r>
            <a:endParaRPr kumimoji="1" lang="zh-CN" altLang="en-US" sz="18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 name="文本框 64">
            <a:extLst>
              <a:ext uri="{FF2B5EF4-FFF2-40B4-BE49-F238E27FC236}">
                <a16:creationId xmlns:a16="http://schemas.microsoft.com/office/drawing/2014/main" id="{D9128C4E-E70A-4BB4-81F1-387E0113B508}"/>
              </a:ext>
            </a:extLst>
          </p:cNvPr>
          <p:cNvSpPr txBox="1"/>
          <p:nvPr/>
        </p:nvSpPr>
        <p:spPr>
          <a:xfrm>
            <a:off x="6916495" y="2190342"/>
            <a:ext cx="656219" cy="369332"/>
          </a:xfrm>
          <a:prstGeom prst="rect">
            <a:avLst/>
          </a:prstGeom>
          <a:noFill/>
        </p:spPr>
        <p:txBody>
          <a:bodyPr wrap="square" rtlCol="0">
            <a:spAutoFit/>
          </a:bodyPr>
          <a:lstStyle/>
          <a:p>
            <a:r>
              <a:rPr lang="en-US" altLang="zh-CN" b="1" dirty="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smtClean="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PSs</a:t>
            </a:r>
            <a:endParaRPr lang="zh-CN" altLang="en-US" b="1" dirty="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6" name="文本框 65">
            <a:extLst>
              <a:ext uri="{FF2B5EF4-FFF2-40B4-BE49-F238E27FC236}">
                <a16:creationId xmlns:a16="http://schemas.microsoft.com/office/drawing/2014/main" id="{D9128C4E-E70A-4BB4-81F1-387E0113B508}"/>
              </a:ext>
            </a:extLst>
          </p:cNvPr>
          <p:cNvSpPr txBox="1"/>
          <p:nvPr/>
        </p:nvSpPr>
        <p:spPr>
          <a:xfrm>
            <a:off x="7875760" y="2190342"/>
            <a:ext cx="1491904" cy="369332"/>
          </a:xfrm>
          <a:prstGeom prst="rect">
            <a:avLst/>
          </a:prstGeom>
          <a:noFill/>
        </p:spPr>
        <p:txBody>
          <a:bodyPr wrap="square" rtlCol="0">
            <a:spAutoFit/>
          </a:bodyPr>
          <a:lstStyle/>
          <a:p>
            <a:r>
              <a:rPr lang="en-US" altLang="zh-CN" b="1" dirty="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smtClean="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Delayers</a:t>
            </a:r>
            <a:endParaRPr lang="zh-CN" altLang="en-US" b="1" dirty="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1734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63" presetClass="path" presetSubtype="0" accel="50000" decel="50000" fill="hold" grpId="1" nodeType="withEffect">
                                  <p:stCondLst>
                                    <p:cond delay="0"/>
                                  </p:stCondLst>
                                  <p:childTnLst>
                                    <p:animMotion origin="layout" path="M 1.11111E-6 5.55112E-17 L 0.13542 5.55112E-17 " pathEditMode="relative" rAng="0" ptsTypes="AA">
                                      <p:cBhvr>
                                        <p:cTn id="37" dur="2000" fill="hold"/>
                                        <p:tgtEl>
                                          <p:spTgt spid="24"/>
                                        </p:tgtEl>
                                        <p:attrNameLst>
                                          <p:attrName>ppt_x</p:attrName>
                                          <p:attrName>ppt_y</p:attrName>
                                        </p:attrNameLst>
                                      </p:cBhvr>
                                      <p:rCtr x="6771" y="0"/>
                                    </p:animMotion>
                                  </p:childTnLst>
                                </p:cTn>
                              </p:par>
                              <p:par>
                                <p:cTn id="38" presetID="63" presetClass="path" presetSubtype="0" accel="50000" decel="50000" fill="hold" grpId="1" nodeType="withEffect">
                                  <p:stCondLst>
                                    <p:cond delay="0"/>
                                  </p:stCondLst>
                                  <p:childTnLst>
                                    <p:animMotion origin="layout" path="M -3.05556E-6 2.96296E-6 L 0.12032 0.00185 " pathEditMode="relative" rAng="0" ptsTypes="AA">
                                      <p:cBhvr>
                                        <p:cTn id="39" dur="2000" fill="hold"/>
                                        <p:tgtEl>
                                          <p:spTgt spid="22"/>
                                        </p:tgtEl>
                                        <p:attrNameLst>
                                          <p:attrName>ppt_x</p:attrName>
                                          <p:attrName>ppt_y</p:attrName>
                                        </p:attrNameLst>
                                      </p:cBhvr>
                                      <p:rCtr x="6007" y="93"/>
                                    </p:animMotion>
                                  </p:childTnLst>
                                </p:cTn>
                              </p:par>
                              <p:par>
                                <p:cTn id="40" presetID="63" presetClass="path" presetSubtype="0" accel="50000" decel="50000" fill="hold" grpId="1" nodeType="withEffect">
                                  <p:stCondLst>
                                    <p:cond delay="0"/>
                                  </p:stCondLst>
                                  <p:childTnLst>
                                    <p:animMotion origin="layout" path="M -3.88889E-6 4.44444E-6 L 0.15122 4.44444E-6 " pathEditMode="relative" rAng="0" ptsTypes="AA">
                                      <p:cBhvr>
                                        <p:cTn id="41" dur="2000" fill="hold"/>
                                        <p:tgtEl>
                                          <p:spTgt spid="20"/>
                                        </p:tgtEl>
                                        <p:attrNameLst>
                                          <p:attrName>ppt_x</p:attrName>
                                          <p:attrName>ppt_y</p:attrName>
                                        </p:attrNameLst>
                                      </p:cBhvr>
                                      <p:rCtr x="7552" y="0"/>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22" presetClass="entr" presetSubtype="8"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par>
                                <p:cTn id="52" presetID="22" presetClass="entr" presetSubtype="8"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left)">
                                      <p:cBhvr>
                                        <p:cTn id="54" dur="500"/>
                                        <p:tgtEl>
                                          <p:spTgt spid="52"/>
                                        </p:tgtEl>
                                      </p:cBhvr>
                                    </p:animEffect>
                                  </p:childTnLst>
                                </p:cTn>
                              </p:par>
                              <p:par>
                                <p:cTn id="55" presetID="1" presetClass="entr" presetSubtype="0" fill="hold" nodeType="with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par>
                                <p:cTn id="62" presetID="1"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par>
                                <p:cTn id="64" presetID="22" presetClass="entr" presetSubtype="8"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left)">
                                      <p:cBhvr>
                                        <p:cTn id="66" dur="500"/>
                                        <p:tgtEl>
                                          <p:spTgt spid="55"/>
                                        </p:tgtEl>
                                      </p:cBhvr>
                                    </p:animEffect>
                                  </p:childTnLst>
                                </p:cTn>
                              </p:par>
                              <p:par>
                                <p:cTn id="67" presetID="1" presetClass="entr" presetSubtype="0" fill="hold" nodeType="with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22" presetClass="entr" presetSubtype="8"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left)">
                                      <p:cBhvr>
                                        <p:cTn id="77" dur="500"/>
                                        <p:tgtEl>
                                          <p:spTgt spid="60"/>
                                        </p:tgtEl>
                                      </p:cBhvr>
                                    </p:animEffect>
                                  </p:childTnLst>
                                </p:cTn>
                              </p:par>
                              <p:par>
                                <p:cTn id="78" presetID="22" presetClass="entr" presetSubtype="8" fill="hold"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500"/>
                                        <p:tgtEl>
                                          <p:spTgt spid="61"/>
                                        </p:tgtEl>
                                      </p:cBhvr>
                                    </p:animEffect>
                                  </p:childTnLst>
                                </p:cTn>
                              </p:par>
                              <p:par>
                                <p:cTn id="81" presetID="1" presetClass="entr" presetSubtype="0" fill="hold" nodeType="withEffect">
                                  <p:stCondLst>
                                    <p:cond delay="0"/>
                                  </p:stCondLst>
                                  <p:childTnLst>
                                    <p:set>
                                      <p:cBhvr>
                                        <p:cTn id="8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500"/>
                                        <p:tgtEl>
                                          <p:spTgt spid="62"/>
                                        </p:tgtEl>
                                      </p:cBhvr>
                                    </p:animEffect>
                                  </p:childTnLst>
                                </p:cTn>
                              </p:par>
                              <p:par>
                                <p:cTn id="88" presetID="22" presetClass="entr" presetSubtype="8" fill="hold"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left)">
                                      <p:cBhvr>
                                        <p:cTn id="90" dur="500"/>
                                        <p:tgtEl>
                                          <p:spTgt spid="6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2" grpId="1" animBg="1"/>
      <p:bldP spid="24" grpId="0" animBg="1"/>
      <p:bldP spid="24" grpId="1" animBg="1"/>
      <p:bldP spid="29" grpId="0" animBg="1"/>
      <p:bldP spid="30" grpId="0" animBg="1"/>
      <p:bldP spid="51" grpId="0" animBg="1"/>
      <p:bldP spid="62" grpId="0" animBg="1"/>
      <p:bldP spid="64" grpId="0" animBg="1"/>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4178323"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Delay</a:t>
            </a:r>
            <a:r>
              <a:rPr lang="en-US" altLang="zh-CN" sz="3200" b="1" dirty="0" smtClean="0">
                <a:solidFill>
                  <a:schemeClr val="tx2"/>
                </a:solidFill>
                <a:latin typeface="Times New Roman" panose="02020603050405020304" pitchFamily="18" charset="0"/>
                <a:cs typeface="Times New Roman" panose="02020603050405020304" pitchFamily="18" charset="0"/>
              </a:rPr>
              <a:t>-phase </a:t>
            </a:r>
            <a:r>
              <a:rPr lang="en-US" altLang="zh-CN" sz="3200" b="1" dirty="0" smtClean="0">
                <a:solidFill>
                  <a:schemeClr val="tx2"/>
                </a:solidFill>
                <a:latin typeface="Times New Roman" panose="02020603050405020304" pitchFamily="18" charset="0"/>
                <a:cs typeface="Times New Roman" panose="02020603050405020304" pitchFamily="18" charset="0"/>
              </a:rPr>
              <a:t>precoding</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4108817"/>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Number of </a:t>
            </a:r>
            <a:r>
              <a:rPr lang="en-US" altLang="zh-CN" sz="2400" b="1" dirty="0" smtClean="0">
                <a:solidFill>
                  <a:schemeClr val="tx2"/>
                </a:solidFill>
                <a:latin typeface="Times New Roman" panose="02020603050405020304" pitchFamily="18" charset="0"/>
                <a:cs typeface="Times New Roman" panose="02020603050405020304" pitchFamily="18" charset="0"/>
              </a:rPr>
              <a:t>delayers and array gain</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We have ignored a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restriction</a:t>
            </a: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Considering that                     and</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Recall Lemma 2   </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75">
            <a:extLst>
              <a:ext uri="{FF2B5EF4-FFF2-40B4-BE49-F238E27FC236}">
                <a16:creationId xmlns:a16="http://schemas.microsoft.com/office/drawing/2014/main" id="{A6A9B757-CA01-4788-8B4A-8F7275346E79}"/>
              </a:ext>
            </a:extLst>
          </p:cNvPr>
          <p:cNvSpPr/>
          <p:nvPr/>
        </p:nvSpPr>
        <p:spPr>
          <a:xfrm>
            <a:off x="1388994" y="6077333"/>
            <a:ext cx="6618798" cy="41314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latin typeface="Times New Roman" panose="02020603050405020304" pitchFamily="18" charset="0"/>
                <a:cs typeface="Times New Roman" panose="02020603050405020304" pitchFamily="18" charset="0"/>
              </a:rPr>
              <a:t>Delay-phase precoding </a:t>
            </a:r>
            <a:r>
              <a:rPr lang="en-US" altLang="zh-CN" sz="2000" b="1" dirty="0" smtClean="0">
                <a:solidFill>
                  <a:srgbClr val="FFFF00"/>
                </a:solidFill>
                <a:latin typeface="Times New Roman" panose="02020603050405020304" pitchFamily="18" charset="0"/>
                <a:cs typeface="Times New Roman" panose="02020603050405020304" pitchFamily="18" charset="0"/>
              </a:rPr>
              <a:t>degenerates</a:t>
            </a:r>
            <a:r>
              <a:rPr lang="en-US" altLang="zh-CN" sz="2000" b="1" dirty="0" smtClean="0">
                <a:solidFill>
                  <a:schemeClr val="bg1"/>
                </a:solidFill>
                <a:latin typeface="Times New Roman" panose="02020603050405020304" pitchFamily="18" charset="0"/>
                <a:cs typeface="Times New Roman" panose="02020603050405020304" pitchFamily="18" charset="0"/>
              </a:rPr>
              <a:t> to traditional structure</a:t>
            </a:r>
            <a:endParaRPr lang="zh-CN" altLang="en-US" sz="20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6" name="Object 11">
            <a:extLst>
              <a:ext uri="{FF2B5EF4-FFF2-40B4-BE49-F238E27FC236}">
                <a16:creationId xmlns:a16="http://schemas.microsoft.com/office/drawing/2014/main" id="{6A4FC3B4-E2D0-40AC-A527-751ACC7D1E1A}"/>
              </a:ext>
            </a:extLst>
          </p:cNvPr>
          <p:cNvGraphicFramePr>
            <a:graphicFrameLocks noChangeAspect="1"/>
          </p:cNvGraphicFramePr>
          <p:nvPr>
            <p:extLst>
              <p:ext uri="{D42A27DB-BD31-4B8C-83A1-F6EECF244321}">
                <p14:modId xmlns:p14="http://schemas.microsoft.com/office/powerpoint/2010/main" val="1226392548"/>
              </p:ext>
            </p:extLst>
          </p:nvPr>
        </p:nvGraphicFramePr>
        <p:xfrm>
          <a:off x="2941587" y="1919248"/>
          <a:ext cx="1354138" cy="390525"/>
        </p:xfrm>
        <a:graphic>
          <a:graphicData uri="http://schemas.openxmlformats.org/presentationml/2006/ole">
            <mc:AlternateContent xmlns:mc="http://schemas.openxmlformats.org/markup-compatibility/2006">
              <mc:Choice xmlns:v="urn:schemas-microsoft-com:vml" Requires="v">
                <p:oleObj spid="_x0000_s38994" name="Equation" r:id="rId4" imgW="1231560" imgH="355320" progId="Equation.DSMT4">
                  <p:embed/>
                </p:oleObj>
              </mc:Choice>
              <mc:Fallback>
                <p:oleObj name="Equation" r:id="rId4" imgW="1231560" imgH="355320" progId="Equation.DSMT4">
                  <p:embed/>
                  <p:pic>
                    <p:nvPicPr>
                      <p:cNvPr id="35" name="Object 11">
                        <a:extLst>
                          <a:ext uri="{FF2B5EF4-FFF2-40B4-BE49-F238E27FC236}">
                            <a16:creationId xmlns:a16="http://schemas.microsoft.com/office/drawing/2014/main" id="{6A4FC3B4-E2D0-40AC-A527-751ACC7D1E1A}"/>
                          </a:ext>
                        </a:extLst>
                      </p:cNvPr>
                      <p:cNvPicPr>
                        <a:picLocks noChangeAspect="1" noChangeArrowheads="1"/>
                      </p:cNvPicPr>
                      <p:nvPr/>
                    </p:nvPicPr>
                    <p:blipFill>
                      <a:blip r:embed="rId5"/>
                      <a:srcRect/>
                      <a:stretch>
                        <a:fillRect/>
                      </a:stretch>
                    </p:blipFill>
                    <p:spPr bwMode="auto">
                      <a:xfrm>
                        <a:off x="2941587" y="1919248"/>
                        <a:ext cx="1354138" cy="390525"/>
                      </a:xfrm>
                      <a:prstGeom prst="rect">
                        <a:avLst/>
                      </a:prstGeom>
                      <a:noFill/>
                      <a:ln w="19050">
                        <a:noFill/>
                      </a:ln>
                    </p:spPr>
                  </p:pic>
                </p:oleObj>
              </mc:Fallback>
            </mc:AlternateContent>
          </a:graphicData>
        </a:graphic>
      </p:graphicFrame>
      <p:graphicFrame>
        <p:nvGraphicFramePr>
          <p:cNvPr id="18" name="Object 11">
            <a:extLst>
              <a:ext uri="{FF2B5EF4-FFF2-40B4-BE49-F238E27FC236}">
                <a16:creationId xmlns:a16="http://schemas.microsoft.com/office/drawing/2014/main" id="{FCD5E9F0-25D3-425C-8C9E-9032BB88C89E}"/>
              </a:ext>
            </a:extLst>
          </p:cNvPr>
          <p:cNvGraphicFramePr>
            <a:graphicFrameLocks noChangeAspect="1"/>
          </p:cNvGraphicFramePr>
          <p:nvPr>
            <p:extLst>
              <p:ext uri="{D42A27DB-BD31-4B8C-83A1-F6EECF244321}">
                <p14:modId xmlns:p14="http://schemas.microsoft.com/office/powerpoint/2010/main" val="2206077094"/>
              </p:ext>
            </p:extLst>
          </p:nvPr>
        </p:nvGraphicFramePr>
        <p:xfrm>
          <a:off x="5125414" y="1932741"/>
          <a:ext cx="2152650" cy="363538"/>
        </p:xfrm>
        <a:graphic>
          <a:graphicData uri="http://schemas.openxmlformats.org/presentationml/2006/ole">
            <mc:AlternateContent xmlns:mc="http://schemas.openxmlformats.org/markup-compatibility/2006">
              <mc:Choice xmlns:v="urn:schemas-microsoft-com:vml" Requires="v">
                <p:oleObj spid="_x0000_s38995" name="Equation" r:id="rId6" imgW="1955520" imgH="330120" progId="Equation.DSMT4">
                  <p:embed/>
                </p:oleObj>
              </mc:Choice>
              <mc:Fallback>
                <p:oleObj name="Equation" r:id="rId6" imgW="1955520" imgH="330120" progId="Equation.DSMT4">
                  <p:embed/>
                  <p:pic>
                    <p:nvPicPr>
                      <p:cNvPr id="30" name="Object 11">
                        <a:extLst>
                          <a:ext uri="{FF2B5EF4-FFF2-40B4-BE49-F238E27FC236}">
                            <a16:creationId xmlns:a16="http://schemas.microsoft.com/office/drawing/2014/main" id="{FCD5E9F0-25D3-425C-8C9E-9032BB88C89E}"/>
                          </a:ext>
                        </a:extLst>
                      </p:cNvPr>
                      <p:cNvPicPr>
                        <a:picLocks noChangeAspect="1" noChangeArrowheads="1"/>
                      </p:cNvPicPr>
                      <p:nvPr/>
                    </p:nvPicPr>
                    <p:blipFill>
                      <a:blip r:embed="rId7"/>
                      <a:srcRect/>
                      <a:stretch>
                        <a:fillRect/>
                      </a:stretch>
                    </p:blipFill>
                    <p:spPr bwMode="auto">
                      <a:xfrm>
                        <a:off x="5125414" y="1932741"/>
                        <a:ext cx="2152650" cy="363538"/>
                      </a:xfrm>
                      <a:prstGeom prst="rect">
                        <a:avLst/>
                      </a:prstGeom>
                      <a:noFill/>
                      <a:ln w="19050">
                        <a:noFill/>
                      </a:ln>
                    </p:spPr>
                  </p:pic>
                </p:oleObj>
              </mc:Fallback>
            </mc:AlternateContent>
          </a:graphicData>
        </a:graphic>
      </p:graphicFrame>
      <p:sp>
        <p:nvSpPr>
          <p:cNvPr id="21" name="下箭头 20">
            <a:extLst>
              <a:ext uri="{FF2B5EF4-FFF2-40B4-BE49-F238E27FC236}">
                <a16:creationId xmlns:a16="http://schemas.microsoft.com/office/drawing/2014/main" id="{2753D7CA-49F6-46FD-A28A-62541BA4D726}"/>
              </a:ext>
            </a:extLst>
          </p:cNvPr>
          <p:cNvSpPr>
            <a:spLocks noChangeArrowheads="1"/>
          </p:cNvSpPr>
          <p:nvPr/>
        </p:nvSpPr>
        <p:spPr bwMode="auto">
          <a:xfrm rot="16200000">
            <a:off x="4509532" y="1926721"/>
            <a:ext cx="357845" cy="342899"/>
          </a:xfrm>
          <a:prstGeom prst="downArrow">
            <a:avLst>
              <a:gd name="adj1" fmla="val 33481"/>
              <a:gd name="adj2" fmla="val 53207"/>
            </a:avLst>
          </a:prstGeom>
          <a:solidFill>
            <a:srgbClr val="5CADFF"/>
          </a:solidFill>
          <a:ln>
            <a:noFill/>
          </a:ln>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graphicFrame>
        <p:nvGraphicFramePr>
          <p:cNvPr id="29" name="Object 11">
            <a:extLst>
              <a:ext uri="{FF2B5EF4-FFF2-40B4-BE49-F238E27FC236}">
                <a16:creationId xmlns:a16="http://schemas.microsoft.com/office/drawing/2014/main" id="{B3D803C2-3ADE-4F0A-8413-A90F130B0618}"/>
              </a:ext>
            </a:extLst>
          </p:cNvPr>
          <p:cNvGraphicFramePr>
            <a:graphicFrameLocks noChangeAspect="1"/>
          </p:cNvGraphicFramePr>
          <p:nvPr>
            <p:extLst>
              <p:ext uri="{D42A27DB-BD31-4B8C-83A1-F6EECF244321}">
                <p14:modId xmlns:p14="http://schemas.microsoft.com/office/powerpoint/2010/main" val="1370003271"/>
              </p:ext>
            </p:extLst>
          </p:nvPr>
        </p:nvGraphicFramePr>
        <p:xfrm>
          <a:off x="2744271" y="2623507"/>
          <a:ext cx="1230312" cy="361950"/>
        </p:xfrm>
        <a:graphic>
          <a:graphicData uri="http://schemas.openxmlformats.org/presentationml/2006/ole">
            <mc:AlternateContent xmlns:mc="http://schemas.openxmlformats.org/markup-compatibility/2006">
              <mc:Choice xmlns:v="urn:schemas-microsoft-com:vml" Requires="v">
                <p:oleObj spid="_x0000_s38996" name="Equation" r:id="rId8" imgW="1117440" imgH="330120" progId="Equation.DSMT4">
                  <p:embed/>
                </p:oleObj>
              </mc:Choice>
              <mc:Fallback>
                <p:oleObj name="Equation" r:id="rId8" imgW="1117440" imgH="330120" progId="Equation.DSMT4">
                  <p:embed/>
                  <p:pic>
                    <p:nvPicPr>
                      <p:cNvPr id="32" name="Object 11">
                        <a:extLst>
                          <a:ext uri="{FF2B5EF4-FFF2-40B4-BE49-F238E27FC236}">
                            <a16:creationId xmlns:a16="http://schemas.microsoft.com/office/drawing/2014/main" id="{B3D803C2-3ADE-4F0A-8413-A90F130B0618}"/>
                          </a:ext>
                        </a:extLst>
                      </p:cNvPr>
                      <p:cNvPicPr>
                        <a:picLocks noChangeAspect="1" noChangeArrowheads="1"/>
                      </p:cNvPicPr>
                      <p:nvPr/>
                    </p:nvPicPr>
                    <p:blipFill>
                      <a:blip r:embed="rId9"/>
                      <a:srcRect/>
                      <a:stretch>
                        <a:fillRect/>
                      </a:stretch>
                    </p:blipFill>
                    <p:spPr bwMode="auto">
                      <a:xfrm>
                        <a:off x="2744271" y="2623507"/>
                        <a:ext cx="1230312" cy="361950"/>
                      </a:xfrm>
                      <a:prstGeom prst="rect">
                        <a:avLst/>
                      </a:prstGeom>
                      <a:noFill/>
                      <a:ln w="19050">
                        <a:noFill/>
                      </a:ln>
                    </p:spPr>
                  </p:pic>
                </p:oleObj>
              </mc:Fallback>
            </mc:AlternateContent>
          </a:graphicData>
        </a:graphic>
      </p:graphicFrame>
      <p:graphicFrame>
        <p:nvGraphicFramePr>
          <p:cNvPr id="30" name="Object 11">
            <a:extLst>
              <a:ext uri="{FF2B5EF4-FFF2-40B4-BE49-F238E27FC236}">
                <a16:creationId xmlns:a16="http://schemas.microsoft.com/office/drawing/2014/main" id="{4B36E40D-ECEC-4FAF-9497-8473460992BE}"/>
              </a:ext>
            </a:extLst>
          </p:cNvPr>
          <p:cNvGraphicFramePr>
            <a:graphicFrameLocks noChangeAspect="1"/>
          </p:cNvGraphicFramePr>
          <p:nvPr>
            <p:extLst>
              <p:ext uri="{D42A27DB-BD31-4B8C-83A1-F6EECF244321}">
                <p14:modId xmlns:p14="http://schemas.microsoft.com/office/powerpoint/2010/main" val="1981057039"/>
              </p:ext>
            </p:extLst>
          </p:nvPr>
        </p:nvGraphicFramePr>
        <p:xfrm>
          <a:off x="4504981" y="2446097"/>
          <a:ext cx="1550988" cy="738187"/>
        </p:xfrm>
        <a:graphic>
          <a:graphicData uri="http://schemas.openxmlformats.org/presentationml/2006/ole">
            <mc:AlternateContent xmlns:mc="http://schemas.openxmlformats.org/markup-compatibility/2006">
              <mc:Choice xmlns:v="urn:schemas-microsoft-com:vml" Requires="v">
                <p:oleObj spid="_x0000_s38997" name="Equation" r:id="rId10" imgW="1409400" imgH="672840" progId="Equation.DSMT4">
                  <p:embed/>
                </p:oleObj>
              </mc:Choice>
              <mc:Fallback>
                <p:oleObj name="Equation" r:id="rId10" imgW="1409400" imgH="672840" progId="Equation.DSMT4">
                  <p:embed/>
                  <p:pic>
                    <p:nvPicPr>
                      <p:cNvPr id="31" name="Object 11">
                        <a:extLst>
                          <a:ext uri="{FF2B5EF4-FFF2-40B4-BE49-F238E27FC236}">
                            <a16:creationId xmlns:a16="http://schemas.microsoft.com/office/drawing/2014/main" id="{4B36E40D-ECEC-4FAF-9497-8473460992BE}"/>
                          </a:ext>
                        </a:extLst>
                      </p:cNvPr>
                      <p:cNvPicPr>
                        <a:picLocks noChangeAspect="1" noChangeArrowheads="1"/>
                      </p:cNvPicPr>
                      <p:nvPr/>
                    </p:nvPicPr>
                    <p:blipFill>
                      <a:blip r:embed="rId11"/>
                      <a:srcRect/>
                      <a:stretch>
                        <a:fillRect/>
                      </a:stretch>
                    </p:blipFill>
                    <p:spPr bwMode="auto">
                      <a:xfrm>
                        <a:off x="4504981" y="2446097"/>
                        <a:ext cx="1550988" cy="738187"/>
                      </a:xfrm>
                      <a:prstGeom prst="rect">
                        <a:avLst/>
                      </a:prstGeom>
                      <a:noFill/>
                      <a:ln w="19050">
                        <a:noFill/>
                      </a:ln>
                    </p:spPr>
                  </p:pic>
                </p:oleObj>
              </mc:Fallback>
            </mc:AlternateContent>
          </a:graphicData>
        </a:graphic>
      </p:graphicFrame>
      <p:graphicFrame>
        <p:nvGraphicFramePr>
          <p:cNvPr id="31" name="Object 11">
            <a:extLst>
              <a:ext uri="{FF2B5EF4-FFF2-40B4-BE49-F238E27FC236}">
                <a16:creationId xmlns:a16="http://schemas.microsoft.com/office/drawing/2014/main" id="{D4B4741E-5AE2-4A84-BF5F-6FE75072E28E}"/>
              </a:ext>
            </a:extLst>
          </p:cNvPr>
          <p:cNvGraphicFramePr>
            <a:graphicFrameLocks noChangeAspect="1"/>
          </p:cNvGraphicFramePr>
          <p:nvPr>
            <p:extLst>
              <p:ext uri="{D42A27DB-BD31-4B8C-83A1-F6EECF244321}">
                <p14:modId xmlns:p14="http://schemas.microsoft.com/office/powerpoint/2010/main" val="3245932672"/>
              </p:ext>
            </p:extLst>
          </p:nvPr>
        </p:nvGraphicFramePr>
        <p:xfrm>
          <a:off x="3741736" y="3205711"/>
          <a:ext cx="1733550" cy="741362"/>
        </p:xfrm>
        <a:graphic>
          <a:graphicData uri="http://schemas.openxmlformats.org/presentationml/2006/ole">
            <mc:AlternateContent xmlns:mc="http://schemas.openxmlformats.org/markup-compatibility/2006">
              <mc:Choice xmlns:v="urn:schemas-microsoft-com:vml" Requires="v">
                <p:oleObj spid="_x0000_s38998" name="Equation" r:id="rId12" imgW="1574640" imgH="672840" progId="Equation.DSMT4">
                  <p:embed/>
                </p:oleObj>
              </mc:Choice>
              <mc:Fallback>
                <p:oleObj name="Equation" r:id="rId12" imgW="1574640" imgH="672840" progId="Equation.DSMT4">
                  <p:embed/>
                  <p:pic>
                    <p:nvPicPr>
                      <p:cNvPr id="46" name="Object 11">
                        <a:extLst>
                          <a:ext uri="{FF2B5EF4-FFF2-40B4-BE49-F238E27FC236}">
                            <a16:creationId xmlns:a16="http://schemas.microsoft.com/office/drawing/2014/main" id="{D4B4741E-5AE2-4A84-BF5F-6FE75072E28E}"/>
                          </a:ext>
                        </a:extLst>
                      </p:cNvPr>
                      <p:cNvPicPr>
                        <a:picLocks noChangeAspect="1" noChangeArrowheads="1"/>
                      </p:cNvPicPr>
                      <p:nvPr/>
                    </p:nvPicPr>
                    <p:blipFill>
                      <a:blip r:embed="rId13"/>
                      <a:srcRect/>
                      <a:stretch>
                        <a:fillRect/>
                      </a:stretch>
                    </p:blipFill>
                    <p:spPr bwMode="auto">
                      <a:xfrm>
                        <a:off x="3741736" y="3205711"/>
                        <a:ext cx="1733550" cy="741362"/>
                      </a:xfrm>
                      <a:prstGeom prst="rect">
                        <a:avLst/>
                      </a:prstGeom>
                      <a:noFill/>
                      <a:ln w="19050">
                        <a:solidFill>
                          <a:srgbClr val="C00000"/>
                        </a:solidFill>
                      </a:ln>
                    </p:spPr>
                  </p:pic>
                </p:oleObj>
              </mc:Fallback>
            </mc:AlternateContent>
          </a:graphicData>
        </a:graphic>
      </p:graphicFrame>
      <p:sp>
        <p:nvSpPr>
          <p:cNvPr id="32" name="圆角矩形标注 7">
            <a:extLst>
              <a:ext uri="{FF2B5EF4-FFF2-40B4-BE49-F238E27FC236}">
                <a16:creationId xmlns:a16="http://schemas.microsoft.com/office/drawing/2014/main" id="{D6F2369E-7686-4C5F-AF9A-6346A9DAD8FF}"/>
              </a:ext>
            </a:extLst>
          </p:cNvPr>
          <p:cNvSpPr>
            <a:spLocks noChangeArrowheads="1"/>
          </p:cNvSpPr>
          <p:nvPr/>
        </p:nvSpPr>
        <p:spPr bwMode="auto">
          <a:xfrm>
            <a:off x="5760176" y="3350382"/>
            <a:ext cx="3035775" cy="596186"/>
          </a:xfrm>
          <a:prstGeom prst="wedgeRoundRectCallout">
            <a:avLst>
              <a:gd name="adj1" fmla="val -59849"/>
              <a:gd name="adj2" fmla="val 17344"/>
              <a:gd name="adj3" fmla="val 16667"/>
            </a:avLst>
          </a:prstGeom>
          <a:solidFill>
            <a:srgbClr val="92D050"/>
          </a:solidFill>
          <a:ln w="6350" algn="ctr">
            <a:noFill/>
            <a:round/>
          </a:ln>
        </p:spPr>
        <p:txBody>
          <a:bodyPr wrap="none" anchor="ctr"/>
          <a:lstStyle/>
          <a:p>
            <a:pPr algn="ct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Decided by </a:t>
            </a:r>
            <a:r>
              <a:rPr kumimoji="1"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antenna numb</a:t>
            </a: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er</a:t>
            </a:r>
          </a:p>
          <a:p>
            <a:pPr algn="ct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and </a:t>
            </a:r>
            <a:r>
              <a:rPr kumimoji="1"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relative bandwidth</a:t>
            </a:r>
            <a:endParaRPr kumimoji="1" lang="zh-CN" altLang="en-US" sz="18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3" name="Object 11">
            <a:extLst>
              <a:ext uri="{FF2B5EF4-FFF2-40B4-BE49-F238E27FC236}">
                <a16:creationId xmlns:a16="http://schemas.microsoft.com/office/drawing/2014/main" id="{EEA2FF8E-FBA7-44E9-9F7F-CC828D797F44}"/>
              </a:ext>
            </a:extLst>
          </p:cNvPr>
          <p:cNvGraphicFramePr>
            <a:graphicFrameLocks noChangeAspect="1"/>
          </p:cNvGraphicFramePr>
          <p:nvPr>
            <p:extLst>
              <p:ext uri="{D42A27DB-BD31-4B8C-83A1-F6EECF244321}">
                <p14:modId xmlns:p14="http://schemas.microsoft.com/office/powerpoint/2010/main" val="2547445631"/>
              </p:ext>
            </p:extLst>
          </p:nvPr>
        </p:nvGraphicFramePr>
        <p:xfrm>
          <a:off x="2744271" y="3948917"/>
          <a:ext cx="3392487" cy="747712"/>
        </p:xfrm>
        <a:graphic>
          <a:graphicData uri="http://schemas.openxmlformats.org/presentationml/2006/ole">
            <mc:AlternateContent xmlns:mc="http://schemas.openxmlformats.org/markup-compatibility/2006">
              <mc:Choice xmlns:v="urn:schemas-microsoft-com:vml" Requires="v">
                <p:oleObj spid="_x0000_s38999" name="Equation" r:id="rId14" imgW="3124080" imgH="698400" progId="Equation.DSMT4">
                  <p:embed/>
                </p:oleObj>
              </mc:Choice>
              <mc:Fallback>
                <p:oleObj name="Equation" r:id="rId14" imgW="3124080" imgH="698400" progId="Equation.DSMT4">
                  <p:embed/>
                  <p:pic>
                    <p:nvPicPr>
                      <p:cNvPr id="48" name="Object 11">
                        <a:extLst>
                          <a:ext uri="{FF2B5EF4-FFF2-40B4-BE49-F238E27FC236}">
                            <a16:creationId xmlns:a16="http://schemas.microsoft.com/office/drawing/2014/main" id="{EEA2FF8E-FBA7-44E9-9F7F-CC828D797F44}"/>
                          </a:ext>
                        </a:extLst>
                      </p:cNvPr>
                      <p:cNvPicPr>
                        <a:picLocks noChangeAspect="1" noChangeArrowheads="1"/>
                      </p:cNvPicPr>
                      <p:nvPr/>
                    </p:nvPicPr>
                    <p:blipFill>
                      <a:blip r:embed="rId15"/>
                      <a:srcRect/>
                      <a:stretch>
                        <a:fillRect/>
                      </a:stretch>
                    </p:blipFill>
                    <p:spPr bwMode="auto">
                      <a:xfrm>
                        <a:off x="2744271" y="3948917"/>
                        <a:ext cx="3392487" cy="747712"/>
                      </a:xfrm>
                      <a:prstGeom prst="rect">
                        <a:avLst/>
                      </a:prstGeom>
                      <a:noFill/>
                    </p:spPr>
                  </p:pic>
                </p:oleObj>
              </mc:Fallback>
            </mc:AlternateContent>
          </a:graphicData>
        </a:graphic>
      </p:graphicFrame>
      <p:graphicFrame>
        <p:nvGraphicFramePr>
          <p:cNvPr id="35" name="Object 11">
            <a:extLst>
              <a:ext uri="{FF2B5EF4-FFF2-40B4-BE49-F238E27FC236}">
                <a16:creationId xmlns:a16="http://schemas.microsoft.com/office/drawing/2014/main" id="{67AD4724-79F2-4FDF-B7DE-42F2C241D2BE}"/>
              </a:ext>
            </a:extLst>
          </p:cNvPr>
          <p:cNvGraphicFramePr>
            <a:graphicFrameLocks noChangeAspect="1"/>
          </p:cNvGraphicFramePr>
          <p:nvPr>
            <p:extLst>
              <p:ext uri="{D42A27DB-BD31-4B8C-83A1-F6EECF244321}">
                <p14:modId xmlns:p14="http://schemas.microsoft.com/office/powerpoint/2010/main" val="2813385867"/>
              </p:ext>
            </p:extLst>
          </p:nvPr>
        </p:nvGraphicFramePr>
        <p:xfrm>
          <a:off x="2333018" y="4675171"/>
          <a:ext cx="4730750" cy="747713"/>
        </p:xfrm>
        <a:graphic>
          <a:graphicData uri="http://schemas.openxmlformats.org/presentationml/2006/ole">
            <mc:AlternateContent xmlns:mc="http://schemas.openxmlformats.org/markup-compatibility/2006">
              <mc:Choice xmlns:v="urn:schemas-microsoft-com:vml" Requires="v">
                <p:oleObj spid="_x0000_s39000" name="Equation" r:id="rId16" imgW="4356000" imgH="698400" progId="Equation.DSMT4">
                  <p:embed/>
                </p:oleObj>
              </mc:Choice>
              <mc:Fallback>
                <p:oleObj name="Equation" r:id="rId16" imgW="4356000" imgH="698400" progId="Equation.DSMT4">
                  <p:embed/>
                  <p:pic>
                    <p:nvPicPr>
                      <p:cNvPr id="49" name="Object 11">
                        <a:extLst>
                          <a:ext uri="{FF2B5EF4-FFF2-40B4-BE49-F238E27FC236}">
                            <a16:creationId xmlns:a16="http://schemas.microsoft.com/office/drawing/2014/main" id="{67AD4724-79F2-4FDF-B7DE-42F2C241D2BE}"/>
                          </a:ext>
                        </a:extLst>
                      </p:cNvPr>
                      <p:cNvPicPr>
                        <a:picLocks noChangeAspect="1" noChangeArrowheads="1"/>
                      </p:cNvPicPr>
                      <p:nvPr/>
                    </p:nvPicPr>
                    <p:blipFill>
                      <a:blip r:embed="rId17"/>
                      <a:srcRect/>
                      <a:stretch>
                        <a:fillRect/>
                      </a:stretch>
                    </p:blipFill>
                    <p:spPr bwMode="auto">
                      <a:xfrm>
                        <a:off x="2333018" y="4675171"/>
                        <a:ext cx="4730750" cy="747713"/>
                      </a:xfrm>
                      <a:prstGeom prst="rect">
                        <a:avLst/>
                      </a:prstGeom>
                      <a:noFill/>
                    </p:spPr>
                  </p:pic>
                </p:oleObj>
              </mc:Fallback>
            </mc:AlternateContent>
          </a:graphicData>
        </a:graphic>
      </p:graphicFrame>
      <p:sp>
        <p:nvSpPr>
          <p:cNvPr id="36" name="圆角矩形标注 7">
            <a:extLst>
              <a:ext uri="{FF2B5EF4-FFF2-40B4-BE49-F238E27FC236}">
                <a16:creationId xmlns:a16="http://schemas.microsoft.com/office/drawing/2014/main" id="{4DAAAD3D-AF98-4AA6-8B4F-38BBDFE49DC2}"/>
              </a:ext>
            </a:extLst>
          </p:cNvPr>
          <p:cNvSpPr>
            <a:spLocks noChangeArrowheads="1"/>
          </p:cNvSpPr>
          <p:nvPr/>
        </p:nvSpPr>
        <p:spPr bwMode="auto">
          <a:xfrm>
            <a:off x="367818" y="5521268"/>
            <a:ext cx="1747776" cy="380094"/>
          </a:xfrm>
          <a:prstGeom prst="wedgeRoundRectCallout">
            <a:avLst>
              <a:gd name="adj1" fmla="val -19510"/>
              <a:gd name="adj2" fmla="val -4752"/>
              <a:gd name="adj3" fmla="val 16667"/>
            </a:avLst>
          </a:prstGeom>
          <a:solidFill>
            <a:srgbClr val="FFFF00"/>
          </a:solidFill>
          <a:ln w="6350" algn="ctr">
            <a:noFill/>
            <a:round/>
          </a:ln>
        </p:spPr>
        <p:txBody>
          <a:bodyPr wrap="none" anchor="ctr"/>
          <a:lstStyle/>
          <a:p>
            <a:pPr algn="ctr"/>
            <a:r>
              <a:rPr kumimoji="1" lang="en-US" altLang="zh-CN" sz="2000"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Narrowband</a:t>
            </a:r>
            <a:endParaRPr kumimoji="1" lang="zh-CN" altLang="en-US"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7" name="Object 11">
            <a:extLst>
              <a:ext uri="{FF2B5EF4-FFF2-40B4-BE49-F238E27FC236}">
                <a16:creationId xmlns:a16="http://schemas.microsoft.com/office/drawing/2014/main" id="{CEE311EE-EE35-4229-91A5-717786D882D8}"/>
              </a:ext>
            </a:extLst>
          </p:cNvPr>
          <p:cNvGraphicFramePr>
            <a:graphicFrameLocks noChangeAspect="1"/>
          </p:cNvGraphicFramePr>
          <p:nvPr>
            <p:extLst>
              <p:ext uri="{D42A27DB-BD31-4B8C-83A1-F6EECF244321}">
                <p14:modId xmlns:p14="http://schemas.microsoft.com/office/powerpoint/2010/main" val="1141483940"/>
              </p:ext>
            </p:extLst>
          </p:nvPr>
        </p:nvGraphicFramePr>
        <p:xfrm>
          <a:off x="2255787" y="5589884"/>
          <a:ext cx="685800" cy="265112"/>
        </p:xfrm>
        <a:graphic>
          <a:graphicData uri="http://schemas.openxmlformats.org/presentationml/2006/ole">
            <mc:AlternateContent xmlns:mc="http://schemas.openxmlformats.org/markup-compatibility/2006">
              <mc:Choice xmlns:v="urn:schemas-microsoft-com:vml" Requires="v">
                <p:oleObj spid="_x0000_s39001" name="Equation" r:id="rId18" imgW="622080" imgH="241200" progId="Equation.DSMT4">
                  <p:embed/>
                </p:oleObj>
              </mc:Choice>
              <mc:Fallback>
                <p:oleObj name="Equation" r:id="rId18" imgW="622080" imgH="241200" progId="Equation.DSMT4">
                  <p:embed/>
                  <p:pic>
                    <p:nvPicPr>
                      <p:cNvPr id="52" name="Object 11">
                        <a:extLst>
                          <a:ext uri="{FF2B5EF4-FFF2-40B4-BE49-F238E27FC236}">
                            <a16:creationId xmlns:a16="http://schemas.microsoft.com/office/drawing/2014/main" id="{CEE311EE-EE35-4229-91A5-717786D882D8}"/>
                          </a:ext>
                        </a:extLst>
                      </p:cNvPr>
                      <p:cNvPicPr>
                        <a:picLocks noChangeAspect="1" noChangeArrowheads="1"/>
                      </p:cNvPicPr>
                      <p:nvPr/>
                    </p:nvPicPr>
                    <p:blipFill>
                      <a:blip r:embed="rId19"/>
                      <a:srcRect/>
                      <a:stretch>
                        <a:fillRect/>
                      </a:stretch>
                    </p:blipFill>
                    <p:spPr bwMode="auto">
                      <a:xfrm>
                        <a:off x="2255787" y="5589884"/>
                        <a:ext cx="685800" cy="265112"/>
                      </a:xfrm>
                      <a:prstGeom prst="rect">
                        <a:avLst/>
                      </a:prstGeom>
                      <a:noFill/>
                      <a:ln w="19050">
                        <a:solidFill>
                          <a:srgbClr val="C00000"/>
                        </a:solidFill>
                      </a:ln>
                    </p:spPr>
                  </p:pic>
                </p:oleObj>
              </mc:Fallback>
            </mc:AlternateContent>
          </a:graphicData>
        </a:graphic>
      </p:graphicFrame>
    </p:spTree>
    <p:extLst>
      <p:ext uri="{BB962C8B-B14F-4D97-AF65-F5344CB8AC3E}">
        <p14:creationId xmlns:p14="http://schemas.microsoft.com/office/powerpoint/2010/main" val="200415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22" presetClass="entr" presetSubtype="8"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22" presetClass="entr" presetSubtype="8"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22" presetClass="entr" presetSubtype="8"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P spid="32"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4178323"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Delay</a:t>
            </a:r>
            <a:r>
              <a:rPr lang="en-US" altLang="zh-CN" sz="3200" b="1" dirty="0" smtClean="0">
                <a:solidFill>
                  <a:schemeClr val="tx2"/>
                </a:solidFill>
                <a:latin typeface="Times New Roman" panose="02020603050405020304" pitchFamily="18" charset="0"/>
                <a:cs typeface="Times New Roman" panose="02020603050405020304" pitchFamily="18" charset="0"/>
              </a:rPr>
              <a:t>-phase </a:t>
            </a:r>
            <a:r>
              <a:rPr lang="en-US" altLang="zh-CN" sz="3200" b="1" dirty="0" smtClean="0">
                <a:solidFill>
                  <a:schemeClr val="tx2"/>
                </a:solidFill>
                <a:latin typeface="Times New Roman" panose="02020603050405020304" pitchFamily="18" charset="0"/>
                <a:cs typeface="Times New Roman" panose="02020603050405020304" pitchFamily="18" charset="0"/>
              </a:rPr>
              <a:t>precoding</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579967"/>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Hybrid precoding </a:t>
            </a:r>
            <a:r>
              <a:rPr lang="en-US" altLang="zh-CN" sz="2400" b="1" dirty="0" smtClean="0">
                <a:solidFill>
                  <a:schemeClr val="tx2"/>
                </a:solidFill>
                <a:latin typeface="Times New Roman" panose="02020603050405020304" pitchFamily="18" charset="0"/>
                <a:cs typeface="Times New Roman" panose="02020603050405020304" pitchFamily="18" charset="0"/>
              </a:rPr>
              <a:t>design</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a:srcRect t="4646"/>
          <a:stretch/>
        </p:blipFill>
        <p:spPr>
          <a:xfrm>
            <a:off x="4172980" y="4170137"/>
            <a:ext cx="4769389" cy="2119804"/>
          </a:xfrm>
          <a:prstGeom prst="rect">
            <a:avLst/>
          </a:prstGeom>
        </p:spPr>
      </p:pic>
      <p:pic>
        <p:nvPicPr>
          <p:cNvPr id="13" name="图片 12">
            <a:extLst>
              <a:ext uri="{FF2B5EF4-FFF2-40B4-BE49-F238E27FC236}">
                <a16:creationId xmlns:a16="http://schemas.microsoft.com/office/drawing/2014/main" id="{FF4F3748-AE29-4658-B3A0-EFFE1BCF0ED4}"/>
              </a:ext>
            </a:extLst>
          </p:cNvPr>
          <p:cNvPicPr>
            <a:picLocks noChangeAspect="1"/>
          </p:cNvPicPr>
          <p:nvPr/>
        </p:nvPicPr>
        <p:blipFill>
          <a:blip r:embed="rId4"/>
          <a:stretch>
            <a:fillRect/>
          </a:stretch>
        </p:blipFill>
        <p:spPr>
          <a:xfrm>
            <a:off x="152563" y="1682852"/>
            <a:ext cx="3840480" cy="4267200"/>
          </a:xfrm>
          <a:prstGeom prst="rect">
            <a:avLst/>
          </a:prstGeom>
        </p:spPr>
      </p:pic>
      <p:sp>
        <p:nvSpPr>
          <p:cNvPr id="15" name="矩形 14">
            <a:extLst>
              <a:ext uri="{FF2B5EF4-FFF2-40B4-BE49-F238E27FC236}">
                <a16:creationId xmlns:a16="http://schemas.microsoft.com/office/drawing/2014/main" id="{9E3C31BF-136F-445F-8A86-7017DFDE8BD5}"/>
              </a:ext>
            </a:extLst>
          </p:cNvPr>
          <p:cNvSpPr/>
          <p:nvPr/>
        </p:nvSpPr>
        <p:spPr bwMode="auto">
          <a:xfrm>
            <a:off x="428566" y="2105147"/>
            <a:ext cx="2607398" cy="24444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
        <p:nvSpPr>
          <p:cNvPr id="16" name="矩形 15">
            <a:extLst>
              <a:ext uri="{FF2B5EF4-FFF2-40B4-BE49-F238E27FC236}">
                <a16:creationId xmlns:a16="http://schemas.microsoft.com/office/drawing/2014/main" id="{14149CBC-3FBB-42CB-9BAA-F48F5D51F4EE}"/>
              </a:ext>
            </a:extLst>
          </p:cNvPr>
          <p:cNvSpPr/>
          <p:nvPr/>
        </p:nvSpPr>
        <p:spPr bwMode="auto">
          <a:xfrm>
            <a:off x="605133" y="2876751"/>
            <a:ext cx="2853350" cy="1262073"/>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
        <p:nvSpPr>
          <p:cNvPr id="17" name="矩形 16">
            <a:extLst>
              <a:ext uri="{FF2B5EF4-FFF2-40B4-BE49-F238E27FC236}">
                <a16:creationId xmlns:a16="http://schemas.microsoft.com/office/drawing/2014/main" id="{60CAEFC3-EAA2-41FD-AF2E-5555B43ADF17}"/>
              </a:ext>
            </a:extLst>
          </p:cNvPr>
          <p:cNvSpPr/>
          <p:nvPr/>
        </p:nvSpPr>
        <p:spPr bwMode="auto">
          <a:xfrm>
            <a:off x="428566" y="4678617"/>
            <a:ext cx="3564478" cy="828565"/>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
        <p:nvSpPr>
          <p:cNvPr id="22" name="圆角矩形标注 7">
            <a:extLst>
              <a:ext uri="{FF2B5EF4-FFF2-40B4-BE49-F238E27FC236}">
                <a16:creationId xmlns:a16="http://schemas.microsoft.com/office/drawing/2014/main" id="{475D90A5-7187-4E09-9C20-B85C07F3DA11}"/>
              </a:ext>
            </a:extLst>
          </p:cNvPr>
          <p:cNvSpPr>
            <a:spLocks noChangeArrowheads="1"/>
          </p:cNvSpPr>
          <p:nvPr/>
        </p:nvSpPr>
        <p:spPr bwMode="auto">
          <a:xfrm>
            <a:off x="3722522" y="1900029"/>
            <a:ext cx="5312461" cy="402344"/>
          </a:xfrm>
          <a:prstGeom prst="wedgeRoundRectCallout">
            <a:avLst>
              <a:gd name="adj1" fmla="val -19510"/>
              <a:gd name="adj2" fmla="val -4752"/>
              <a:gd name="adj3" fmla="val 16667"/>
            </a:avLst>
          </a:prstGeom>
          <a:noFill/>
          <a:ln w="6350" algn="ctr">
            <a:noFill/>
            <a:round/>
          </a:ln>
        </p:spPr>
        <p:txBody>
          <a:bodyPr wrap="none" anchor="ctr"/>
          <a:lstStyle/>
          <a:p>
            <a:pPr algn="ctr"/>
            <a:r>
              <a:rPr kumimoji="1"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a:t>
            </a: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hannel and </a:t>
            </a:r>
            <a:r>
              <a:rPr kumimoji="1"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physical directions </a:t>
            </a: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sorted by path </a:t>
            </a: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gains</a:t>
            </a:r>
            <a:endParaRPr kumimoji="1" lang="zh-CN" altLang="en-US" sz="18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圆角矩形标注 7">
            <a:extLst>
              <a:ext uri="{FF2B5EF4-FFF2-40B4-BE49-F238E27FC236}">
                <a16:creationId xmlns:a16="http://schemas.microsoft.com/office/drawing/2014/main" id="{210D31DE-99B3-408A-9824-8A98E829C8B0}"/>
              </a:ext>
            </a:extLst>
          </p:cNvPr>
          <p:cNvSpPr>
            <a:spLocks noChangeArrowheads="1"/>
          </p:cNvSpPr>
          <p:nvPr/>
        </p:nvSpPr>
        <p:spPr bwMode="auto">
          <a:xfrm>
            <a:off x="4495306" y="2700102"/>
            <a:ext cx="4000685" cy="402344"/>
          </a:xfrm>
          <a:prstGeom prst="wedgeRoundRectCallout">
            <a:avLst>
              <a:gd name="adj1" fmla="val -19510"/>
              <a:gd name="adj2" fmla="val -4752"/>
              <a:gd name="adj3" fmla="val 16667"/>
            </a:avLst>
          </a:prstGeom>
          <a:noFill/>
          <a:ln w="6350" algn="ctr">
            <a:noFill/>
            <a:round/>
          </a:ln>
        </p:spPr>
        <p:txBody>
          <a:bodyPr wrap="none" anchor="ctr"/>
          <a:lstStyle/>
          <a:p>
            <a:pPr algn="ct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For each path, generate </a:t>
            </a:r>
            <a:r>
              <a:rPr kumimoji="1"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directional beams</a:t>
            </a:r>
            <a:endParaRPr kumimoji="1" lang="zh-CN" altLang="en-US" sz="18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 name="圆角矩形标注 7">
            <a:extLst>
              <a:ext uri="{FF2B5EF4-FFF2-40B4-BE49-F238E27FC236}">
                <a16:creationId xmlns:a16="http://schemas.microsoft.com/office/drawing/2014/main" id="{67540907-6A9F-4C6C-AC3A-6ABA5E2762E8}"/>
              </a:ext>
            </a:extLst>
          </p:cNvPr>
          <p:cNvSpPr>
            <a:spLocks noChangeArrowheads="1"/>
          </p:cNvSpPr>
          <p:nvPr/>
        </p:nvSpPr>
        <p:spPr bwMode="auto">
          <a:xfrm>
            <a:off x="4586723" y="3498673"/>
            <a:ext cx="3840478" cy="402344"/>
          </a:xfrm>
          <a:prstGeom prst="wedgeRoundRectCallout">
            <a:avLst>
              <a:gd name="adj1" fmla="val -19510"/>
              <a:gd name="adj2" fmla="val -4752"/>
              <a:gd name="adj3" fmla="val 16667"/>
            </a:avLst>
          </a:prstGeom>
          <a:noFill/>
          <a:ln w="6350" algn="ctr">
            <a:noFill/>
            <a:round/>
          </a:ln>
        </p:spPr>
        <p:txBody>
          <a:bodyPr wrap="none" anchor="ctr"/>
          <a:lstStyle/>
          <a:p>
            <a:pPr algn="ctr"/>
            <a:r>
              <a:rPr kumimoji="1" lang="en-US" altLang="zh-CN"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For each subcarrier, carry out </a:t>
            </a:r>
            <a:r>
              <a:rPr kumimoji="1"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SVD digital precoding</a:t>
            </a:r>
            <a:endParaRPr kumimoji="1" lang="zh-CN" altLang="en-US" sz="18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 name="下箭头 20">
            <a:extLst>
              <a:ext uri="{FF2B5EF4-FFF2-40B4-BE49-F238E27FC236}">
                <a16:creationId xmlns:a16="http://schemas.microsoft.com/office/drawing/2014/main" id="{1831C846-CF52-4775-BC9D-682D2D88FCE7}"/>
              </a:ext>
            </a:extLst>
          </p:cNvPr>
          <p:cNvSpPr>
            <a:spLocks noChangeArrowheads="1"/>
          </p:cNvSpPr>
          <p:nvPr/>
        </p:nvSpPr>
        <p:spPr bwMode="auto">
          <a:xfrm>
            <a:off x="6199831" y="2330954"/>
            <a:ext cx="357845" cy="342899"/>
          </a:xfrm>
          <a:prstGeom prst="downArrow">
            <a:avLst>
              <a:gd name="adj1" fmla="val 33481"/>
              <a:gd name="adj2" fmla="val 53207"/>
            </a:avLst>
          </a:prstGeom>
          <a:solidFill>
            <a:srgbClr val="5CADFF"/>
          </a:solidFill>
          <a:ln>
            <a:noFill/>
          </a:ln>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sp>
        <p:nvSpPr>
          <p:cNvPr id="27" name="下箭头 20">
            <a:extLst>
              <a:ext uri="{FF2B5EF4-FFF2-40B4-BE49-F238E27FC236}">
                <a16:creationId xmlns:a16="http://schemas.microsoft.com/office/drawing/2014/main" id="{E47365BC-E46B-4B0F-8A4D-9C4F2B077EA9}"/>
              </a:ext>
            </a:extLst>
          </p:cNvPr>
          <p:cNvSpPr>
            <a:spLocks noChangeArrowheads="1"/>
          </p:cNvSpPr>
          <p:nvPr/>
        </p:nvSpPr>
        <p:spPr bwMode="auto">
          <a:xfrm>
            <a:off x="6199831" y="3169392"/>
            <a:ext cx="357845" cy="342899"/>
          </a:xfrm>
          <a:prstGeom prst="downArrow">
            <a:avLst>
              <a:gd name="adj1" fmla="val 33481"/>
              <a:gd name="adj2" fmla="val 53207"/>
            </a:avLst>
          </a:prstGeom>
          <a:solidFill>
            <a:srgbClr val="5CADFF"/>
          </a:solidFill>
          <a:ln>
            <a:noFill/>
          </a:ln>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spTree>
    <p:extLst>
      <p:ext uri="{BB962C8B-B14F-4D97-AF65-F5344CB8AC3E}">
        <p14:creationId xmlns:p14="http://schemas.microsoft.com/office/powerpoint/2010/main" val="15810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p:bldP spid="23" grpId="0"/>
      <p:bldP spid="24"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Background</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181011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Beam s</a:t>
            </a:r>
            <a:r>
              <a:rPr lang="en-US" altLang="zh-CN" sz="2800" b="1" dirty="0" smtClean="0">
                <a:solidFill>
                  <a:schemeClr val="tx2"/>
                </a:solidFill>
                <a:latin typeface="Times New Roman" panose="02020603050405020304" pitchFamily="18" charset="0"/>
                <a:cs typeface="Times New Roman" panose="02020603050405020304" pitchFamily="18" charset="0"/>
              </a:rPr>
              <a:t>plit</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3679149" cy="523220"/>
          </a:xfrm>
          <a:prstGeom prst="rect">
            <a:avLst/>
          </a:prstGeom>
          <a:noFill/>
        </p:spPr>
        <p:txBody>
          <a:bodyPr wrap="none" rtlCol="0">
            <a:spAutoFit/>
          </a:bodyPr>
          <a:lstStyle/>
          <a:p>
            <a:r>
              <a:rPr lang="en-US" altLang="zh-CN" sz="2800" b="1" dirty="0" smtClean="0">
                <a:solidFill>
                  <a:schemeClr val="tx2"/>
                </a:solidFill>
                <a:latin typeface="Times New Roman" panose="02020603050405020304" pitchFamily="18" charset="0"/>
                <a:cs typeface="Times New Roman" panose="02020603050405020304" pitchFamily="18" charset="0"/>
              </a:rPr>
              <a:t>Delay-phase precoding</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smtClean="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Conclusions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4716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Background</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181011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Beam s</a:t>
            </a:r>
            <a:r>
              <a:rPr lang="en-US" altLang="zh-CN" sz="2800" b="1" dirty="0" smtClean="0">
                <a:solidFill>
                  <a:schemeClr val="tx2"/>
                </a:solidFill>
                <a:latin typeface="Times New Roman" panose="02020603050405020304" pitchFamily="18" charset="0"/>
                <a:cs typeface="Times New Roman" panose="02020603050405020304" pitchFamily="18" charset="0"/>
              </a:rPr>
              <a:t>plit</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359252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Time-phase </a:t>
            </a:r>
            <a:r>
              <a:rPr lang="en-US" altLang="zh-CN" sz="2800" b="1" dirty="0" smtClean="0">
                <a:solidFill>
                  <a:schemeClr val="tx2"/>
                </a:solidFill>
                <a:latin typeface="Times New Roman" panose="02020603050405020304" pitchFamily="18" charset="0"/>
                <a:cs typeface="Times New Roman" panose="02020603050405020304" pitchFamily="18" charset="0"/>
              </a:rPr>
              <a:t>precoding</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smtClean="0">
                <a:solidFill>
                  <a:srgbClr val="C00000"/>
                </a:solidFill>
                <a:latin typeface="Times New Roman" panose="02020603050405020304" pitchFamily="18" charset="0"/>
                <a:cs typeface="Times New Roman" panose="02020603050405020304" pitchFamily="18" charset="0"/>
              </a:rPr>
              <a:t>Simulation results</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Conclusions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9225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355983"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Simulation results</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3724096"/>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Array gain</a:t>
            </a:r>
            <a:endPar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Parameters: </a:t>
            </a: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Delayers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network can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compensate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for the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beam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split</a:t>
            </a:r>
            <a:endPar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Clr>
                <a:srgbClr val="44546A"/>
              </a:buClr>
              <a:buFont typeface="Wingdings" panose="05000000000000000000" pitchFamily="2" charset="2"/>
              <a:buChar char="n"/>
            </a:pP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Near-optimal array gain</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can be achieved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over</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whole bandwidth</a:t>
            </a: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87D1B81E-CB8B-4022-B9B3-F0DE08F63AD9}"/>
              </a:ext>
            </a:extLst>
          </p:cNvPr>
          <p:cNvPicPr>
            <a:picLocks noChangeAspect="1"/>
          </p:cNvPicPr>
          <p:nvPr/>
        </p:nvPicPr>
        <p:blipFill rotWithShape="1">
          <a:blip r:embed="rId4"/>
          <a:srcRect l="4397" t="5516" r="7577" b="635"/>
          <a:stretch/>
        </p:blipFill>
        <p:spPr>
          <a:xfrm>
            <a:off x="4658114" y="2887232"/>
            <a:ext cx="4173517" cy="3332284"/>
          </a:xfrm>
          <a:prstGeom prst="rect">
            <a:avLst/>
          </a:prstGeom>
        </p:spPr>
      </p:pic>
      <p:graphicFrame>
        <p:nvGraphicFramePr>
          <p:cNvPr id="15" name="Object 11">
            <a:extLst>
              <a:ext uri="{FF2B5EF4-FFF2-40B4-BE49-F238E27FC236}">
                <a16:creationId xmlns:a16="http://schemas.microsoft.com/office/drawing/2014/main" id="{34AFD582-A30B-450B-B68D-098085E97D75}"/>
              </a:ext>
            </a:extLst>
          </p:cNvPr>
          <p:cNvGraphicFramePr>
            <a:graphicFrameLocks noChangeAspect="1"/>
          </p:cNvGraphicFramePr>
          <p:nvPr>
            <p:extLst>
              <p:ext uri="{D42A27DB-BD31-4B8C-83A1-F6EECF244321}">
                <p14:modId xmlns:p14="http://schemas.microsoft.com/office/powerpoint/2010/main" val="2347583902"/>
              </p:ext>
            </p:extLst>
          </p:nvPr>
        </p:nvGraphicFramePr>
        <p:xfrm>
          <a:off x="2417763" y="1497013"/>
          <a:ext cx="6286500" cy="357187"/>
        </p:xfrm>
        <a:graphic>
          <a:graphicData uri="http://schemas.openxmlformats.org/presentationml/2006/ole">
            <mc:AlternateContent xmlns:mc="http://schemas.openxmlformats.org/markup-compatibility/2006">
              <mc:Choice xmlns:v="urn:schemas-microsoft-com:vml" Requires="v">
                <p:oleObj spid="_x0000_s19687" name="Equation" r:id="rId5" imgW="5790960" imgH="330120" progId="Equation.DSMT4">
                  <p:embed/>
                </p:oleObj>
              </mc:Choice>
              <mc:Fallback>
                <p:oleObj name="Equation" r:id="rId5" imgW="5790960" imgH="330120" progId="Equation.DSMT4">
                  <p:embed/>
                  <p:pic>
                    <p:nvPicPr>
                      <p:cNvPr id="23" name="Object 11">
                        <a:extLst>
                          <a:ext uri="{FF2B5EF4-FFF2-40B4-BE49-F238E27FC236}">
                            <a16:creationId xmlns:a16="http://schemas.microsoft.com/office/drawing/2014/main" id="{92FA979A-A256-4A74-834D-121122608988}"/>
                          </a:ext>
                        </a:extLst>
                      </p:cNvPr>
                      <p:cNvPicPr>
                        <a:picLocks noChangeAspect="1" noChangeArrowheads="1"/>
                      </p:cNvPicPr>
                      <p:nvPr/>
                    </p:nvPicPr>
                    <p:blipFill>
                      <a:blip r:embed="rId6"/>
                      <a:srcRect/>
                      <a:stretch>
                        <a:fillRect/>
                      </a:stretch>
                    </p:blipFill>
                    <p:spPr bwMode="auto">
                      <a:xfrm>
                        <a:off x="2417763" y="1497013"/>
                        <a:ext cx="6286500" cy="357187"/>
                      </a:xfrm>
                      <a:prstGeom prst="rect">
                        <a:avLst/>
                      </a:prstGeom>
                      <a:noFill/>
                      <a:extLst/>
                    </p:spPr>
                  </p:pic>
                </p:oleObj>
              </mc:Fallback>
            </mc:AlternateContent>
          </a:graphicData>
        </a:graphic>
      </p:graphicFrame>
      <p:pic>
        <p:nvPicPr>
          <p:cNvPr id="10" name="图片 9">
            <a:extLst>
              <a:ext uri="{FF2B5EF4-FFF2-40B4-BE49-F238E27FC236}">
                <a16:creationId xmlns:a16="http://schemas.microsoft.com/office/drawing/2014/main" id="{726AC454-8646-40E9-830A-1DAA5F46C967}"/>
              </a:ext>
            </a:extLst>
          </p:cNvPr>
          <p:cNvPicPr>
            <a:picLocks noChangeAspect="1"/>
          </p:cNvPicPr>
          <p:nvPr/>
        </p:nvPicPr>
        <p:blipFill>
          <a:blip r:embed="rId7">
            <a:clrChange>
              <a:clrFrom>
                <a:srgbClr val="F0F0F0"/>
              </a:clrFrom>
              <a:clrTo>
                <a:srgbClr val="F0F0F0">
                  <a:alpha val="0"/>
                </a:srgbClr>
              </a:clrTo>
            </a:clrChange>
          </a:blip>
          <a:stretch>
            <a:fillRect/>
          </a:stretch>
        </p:blipFill>
        <p:spPr>
          <a:xfrm>
            <a:off x="2440695" y="3429000"/>
            <a:ext cx="2217419" cy="2082004"/>
          </a:xfrm>
          <a:prstGeom prst="rect">
            <a:avLst/>
          </a:prstGeom>
        </p:spPr>
      </p:pic>
      <p:pic>
        <p:nvPicPr>
          <p:cNvPr id="13" name="图片 12">
            <a:extLst>
              <a:ext uri="{FF2B5EF4-FFF2-40B4-BE49-F238E27FC236}">
                <a16:creationId xmlns:a16="http://schemas.microsoft.com/office/drawing/2014/main" id="{F4C05ED2-B65A-4A25-BAB2-A0E5E3DE5140}"/>
              </a:ext>
            </a:extLst>
          </p:cNvPr>
          <p:cNvPicPr>
            <a:picLocks noChangeAspect="1"/>
          </p:cNvPicPr>
          <p:nvPr/>
        </p:nvPicPr>
        <p:blipFill rotWithShape="1">
          <a:blip r:embed="rId8"/>
          <a:srcRect l="4528" t="5642" r="50000" b="1837"/>
          <a:stretch/>
        </p:blipFill>
        <p:spPr>
          <a:xfrm>
            <a:off x="176310" y="2698140"/>
            <a:ext cx="2471104" cy="3765361"/>
          </a:xfrm>
          <a:prstGeom prst="rect">
            <a:avLst/>
          </a:prstGeom>
        </p:spPr>
      </p:pic>
    </p:spTree>
    <p:extLst>
      <p:ext uri="{BB962C8B-B14F-4D97-AF65-F5344CB8AC3E}">
        <p14:creationId xmlns:p14="http://schemas.microsoft.com/office/powerpoint/2010/main" val="2872672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355983"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Simulation results</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141577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Achievable rate</a:t>
            </a:r>
            <a:endPar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Parameters</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Time-phase hybrid precoding can achieve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near-optimal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performance</a:t>
            </a:r>
            <a:endPar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Object 11">
            <a:extLst>
              <a:ext uri="{FF2B5EF4-FFF2-40B4-BE49-F238E27FC236}">
                <a16:creationId xmlns:a16="http://schemas.microsoft.com/office/drawing/2014/main" id="{AA780515-2A65-4C30-A147-EDF42D358BC8}"/>
              </a:ext>
            </a:extLst>
          </p:cNvPr>
          <p:cNvGraphicFramePr>
            <a:graphicFrameLocks noChangeAspect="1"/>
          </p:cNvGraphicFramePr>
          <p:nvPr>
            <p:extLst>
              <p:ext uri="{D42A27DB-BD31-4B8C-83A1-F6EECF244321}">
                <p14:modId xmlns:p14="http://schemas.microsoft.com/office/powerpoint/2010/main" val="3518453207"/>
              </p:ext>
            </p:extLst>
          </p:nvPr>
        </p:nvGraphicFramePr>
        <p:xfrm>
          <a:off x="2147888" y="1481138"/>
          <a:ext cx="6230937" cy="357187"/>
        </p:xfrm>
        <a:graphic>
          <a:graphicData uri="http://schemas.openxmlformats.org/presentationml/2006/ole">
            <mc:AlternateContent xmlns:mc="http://schemas.openxmlformats.org/markup-compatibility/2006">
              <mc:Choice xmlns:v="urn:schemas-microsoft-com:vml" Requires="v">
                <p:oleObj spid="_x0000_s22834" name="Equation" r:id="rId4" imgW="5740200" imgH="330120" progId="Equation.DSMT4">
                  <p:embed/>
                </p:oleObj>
              </mc:Choice>
              <mc:Fallback>
                <p:oleObj name="Equation" r:id="rId4" imgW="5740200" imgH="330120" progId="Equation.DSMT4">
                  <p:embed/>
                  <p:pic>
                    <p:nvPicPr>
                      <p:cNvPr id="7" name="Object 11">
                        <a:extLst>
                          <a:ext uri="{FF2B5EF4-FFF2-40B4-BE49-F238E27FC236}">
                            <a16:creationId xmlns:a16="http://schemas.microsoft.com/office/drawing/2014/main" id="{AA780515-2A65-4C30-A147-EDF42D358BC8}"/>
                          </a:ext>
                        </a:extLst>
                      </p:cNvPr>
                      <p:cNvPicPr>
                        <a:picLocks noChangeAspect="1" noChangeArrowheads="1"/>
                      </p:cNvPicPr>
                      <p:nvPr/>
                    </p:nvPicPr>
                    <p:blipFill>
                      <a:blip r:embed="rId5"/>
                      <a:srcRect/>
                      <a:stretch>
                        <a:fillRect/>
                      </a:stretch>
                    </p:blipFill>
                    <p:spPr bwMode="auto">
                      <a:xfrm>
                        <a:off x="2147888" y="1481138"/>
                        <a:ext cx="6230937" cy="357187"/>
                      </a:xfrm>
                      <a:prstGeom prst="rect">
                        <a:avLst/>
                      </a:prstGeom>
                      <a:noFill/>
                      <a:extLst/>
                    </p:spPr>
                  </p:pic>
                </p:oleObj>
              </mc:Fallback>
            </mc:AlternateContent>
          </a:graphicData>
        </a:graphic>
      </p:graphicFrame>
      <p:pic>
        <p:nvPicPr>
          <p:cNvPr id="2" name="图片 1"/>
          <p:cNvPicPr>
            <a:picLocks noChangeAspect="1"/>
          </p:cNvPicPr>
          <p:nvPr/>
        </p:nvPicPr>
        <p:blipFill rotWithShape="1">
          <a:blip r:embed="rId6"/>
          <a:srcRect t="1878"/>
          <a:stretch/>
        </p:blipFill>
        <p:spPr>
          <a:xfrm>
            <a:off x="1901893" y="2295002"/>
            <a:ext cx="4896471" cy="3983785"/>
          </a:xfrm>
          <a:prstGeom prst="rect">
            <a:avLst/>
          </a:prstGeom>
        </p:spPr>
      </p:pic>
    </p:spTree>
    <p:extLst>
      <p:ext uri="{BB962C8B-B14F-4D97-AF65-F5344CB8AC3E}">
        <p14:creationId xmlns:p14="http://schemas.microsoft.com/office/powerpoint/2010/main" val="31816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Background</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181011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Beam s</a:t>
            </a:r>
            <a:r>
              <a:rPr lang="en-US" altLang="zh-CN" sz="2800" b="1" dirty="0" smtClean="0">
                <a:solidFill>
                  <a:schemeClr val="tx2"/>
                </a:solidFill>
                <a:latin typeface="Times New Roman" panose="02020603050405020304" pitchFamily="18" charset="0"/>
                <a:cs typeface="Times New Roman" panose="02020603050405020304" pitchFamily="18" charset="0"/>
              </a:rPr>
              <a:t>plit</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359252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Time-phase </a:t>
            </a:r>
            <a:r>
              <a:rPr lang="en-US" altLang="zh-CN" sz="2800" b="1" dirty="0" smtClean="0">
                <a:solidFill>
                  <a:schemeClr val="tx2"/>
                </a:solidFill>
                <a:latin typeface="Times New Roman" panose="02020603050405020304" pitchFamily="18" charset="0"/>
                <a:cs typeface="Times New Roman" panose="02020603050405020304" pitchFamily="18" charset="0"/>
              </a:rPr>
              <a:t>precoding</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Conclusions</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144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05439"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Conclusions</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3339376"/>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Beam </a:t>
            </a:r>
            <a:r>
              <a:rPr lang="en-US" altLang="zh-CN" sz="2400" b="1"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split</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Beams generated by phase-shifters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split</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in wideband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THz case</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The wider the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band</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and the larger the antenna number,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the serious the loss</a:t>
            </a:r>
          </a:p>
          <a:p>
            <a:pPr marL="800100" lvl="1" indent="-342900">
              <a:lnSpc>
                <a:spcPct val="125000"/>
              </a:lnSpc>
              <a:buClr>
                <a:srgbClr val="44546A"/>
              </a:buClr>
              <a:buFont typeface="Wingdings" panose="05000000000000000000" pitchFamily="2" charset="2"/>
              <a:buChar char="n"/>
            </a:pP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Frequency-independent phase shift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is the main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reason</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a:extLst>
              <a:ext uri="{FF2B5EF4-FFF2-40B4-BE49-F238E27FC236}">
                <a16:creationId xmlns:a16="http://schemas.microsoft.com/office/drawing/2014/main" id="{C3EF1404-EB67-45CD-8AB7-B840A23C2FBD}"/>
              </a:ext>
            </a:extLst>
          </p:cNvPr>
          <p:cNvSpPr txBox="1"/>
          <p:nvPr/>
        </p:nvSpPr>
        <p:spPr>
          <a:xfrm>
            <a:off x="0" y="2998465"/>
            <a:ext cx="9478108" cy="407271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Delay</a:t>
            </a:r>
            <a:r>
              <a:rPr lang="en-US" altLang="zh-CN" sz="2400" b="1"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-phase precoding</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Realize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frequency-dependent phase shift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by two-stage networks</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Phase-shifters network generates beams toward desired directions</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Delayers network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compensate</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for the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beam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split effect</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Analysis and simulations shows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delay</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-phase precoding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can achieve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near-optimal performance</a:t>
            </a: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p:txBody>
      </p:sp>
    </p:spTree>
    <p:extLst>
      <p:ext uri="{BB962C8B-B14F-4D97-AF65-F5344CB8AC3E}">
        <p14:creationId xmlns:p14="http://schemas.microsoft.com/office/powerpoint/2010/main" val="1977443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1934119"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Reference</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7227428"/>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X. Gao, L. Dai, S. Zhou, A. Sayeed, and L.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Hanzo</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Beamspace</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channel estimation for wideband millimeter-wave MIMO with lens antenna array,” in </a:t>
            </a:r>
            <a:r>
              <a:rPr lang="en-US" altLang="zh-CN" sz="1600" i="1"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Proc. IEEE Int. Conf. </a:t>
            </a:r>
            <a:r>
              <a:rPr lang="en-US" altLang="zh-CN" sz="1600" i="1"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i="1"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(IEEE ICC’18), </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Kansas, US, May 2018. </a:t>
            </a:r>
          </a:p>
          <a:p>
            <a:endPar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 Park, A.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Alkhateeb</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and R. W. Heath, "Dynamic Subarrays for Hybrid Precoding in Wideband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mmWave</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MIMO Systems," in IEEE Transactions on Wireless Communications, vol. 16, no. 5, pp. 2907-2920, May 2017.</a:t>
            </a:r>
          </a:p>
          <a:p>
            <a:pPr marL="285750" indent="-285750">
              <a:buFont typeface="Wingdings" panose="05000000000000000000" pitchFamily="2" charset="2"/>
              <a:buChar char="n"/>
            </a:pPr>
            <a:endPar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M. Cai et al., "Effect of Wideband Beam Squint on Codebook Design in Phased-Array Wireless Systems," 2016 IEEE Global Communications Conference (GLOBECOM), Washington, DC, 2016, pp. 1-6.</a:t>
            </a:r>
          </a:p>
          <a:p>
            <a:pPr marL="285750" indent="-285750">
              <a:buFont typeface="Wingdings" panose="05000000000000000000" pitchFamily="2" charset="2"/>
              <a:buChar char="n"/>
            </a:pPr>
            <a:endPar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X. Liu and D.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Qiao</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"Space-Time Block Coding Based Beamforming for Beam Squint Compensation," to appear in IEEE Wireless Communications Letters.</a:t>
            </a:r>
          </a:p>
          <a:p>
            <a:pPr marL="285750" indent="-285750">
              <a:buFont typeface="Wingdings" panose="05000000000000000000" pitchFamily="2" charset="2"/>
              <a:buChar char="n"/>
            </a:pPr>
            <a:endPar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 Wang et al., "Spatial-Wideband Effect in Massive MIMO with Application in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mmWave</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Systems," in IEEE Communications Magazine, vol. 56, no. 12, pp. 134-141, December 2018.</a:t>
            </a:r>
          </a:p>
          <a:p>
            <a:pPr marL="285750" indent="-285750">
              <a:buFont typeface="Wingdings" panose="05000000000000000000" pitchFamily="2" charset="2"/>
              <a:buChar char="n"/>
            </a:pPr>
            <a:endPar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J. H. Brady and A. M. Sayeed, "Wideband communication with high-dimensional arrays: New results and transceiver architectures," 2015 IEEE International Conference on Communication Workshop (ICCW), London, 2015, pp. 1042-1047.</a:t>
            </a:r>
          </a:p>
          <a:p>
            <a:pPr marL="285750" indent="-285750">
              <a:lnSpc>
                <a:spcPct val="150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9580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84688" y="1636469"/>
            <a:ext cx="7974623" cy="2387600"/>
          </a:xfrm>
        </p:spPr>
        <p:txBody>
          <a:bodyPr>
            <a:normAutofit/>
          </a:bodyPr>
          <a:lstStyle/>
          <a:p>
            <a:r>
              <a:rPr lang="en-US" altLang="zh-CN" sz="4800" b="1" dirty="0">
                <a:solidFill>
                  <a:srgbClr val="C00000"/>
                </a:solidFill>
                <a:latin typeface="Times New Roman" panose="02020603050405020304" pitchFamily="18" charset="0"/>
                <a:cs typeface="Times New Roman" panose="02020603050405020304" pitchFamily="18" charset="0"/>
              </a:rPr>
              <a:t>Thank</a:t>
            </a:r>
            <a:r>
              <a:rPr lang="zh-CN" altLang="en-US" sz="4800" b="1" dirty="0">
                <a:solidFill>
                  <a:srgbClr val="C00000"/>
                </a:solidFill>
                <a:latin typeface="Times New Roman" panose="02020603050405020304" pitchFamily="18" charset="0"/>
                <a:cs typeface="Times New Roman" panose="02020603050405020304" pitchFamily="18" charset="0"/>
              </a:rPr>
              <a:t> </a:t>
            </a:r>
            <a:r>
              <a:rPr lang="en-US" altLang="zh-CN" sz="4800" b="1" dirty="0">
                <a:solidFill>
                  <a:srgbClr val="C00000"/>
                </a:solidFill>
                <a:latin typeface="Times New Roman" panose="02020603050405020304" pitchFamily="18" charset="0"/>
                <a:cs typeface="Times New Roman" panose="02020603050405020304" pitchFamily="18" charset="0"/>
              </a:rPr>
              <a:t>you</a:t>
            </a:r>
            <a:r>
              <a:rPr lang="zh-CN" altLang="en-US" sz="4800" b="1" dirty="0">
                <a:solidFill>
                  <a:srgbClr val="C00000"/>
                </a:solidFill>
                <a:latin typeface="Times New Roman" panose="02020603050405020304" pitchFamily="18" charset="0"/>
                <a:cs typeface="Times New Roman" panose="02020603050405020304" pitchFamily="18" charset="0"/>
              </a:rPr>
              <a:t>！</a:t>
            </a:r>
            <a:r>
              <a:rPr lang="en-US" altLang="zh-CN" sz="4800" b="1" dirty="0">
                <a:solidFill>
                  <a:schemeClr val="tx2"/>
                </a:solidFill>
                <a:latin typeface="Times New Roman" panose="02020603050405020304" pitchFamily="18" charset="0"/>
                <a:cs typeface="Times New Roman" panose="02020603050405020304" pitchFamily="18" charset="0"/>
              </a:rPr>
              <a:t/>
            </a:r>
            <a:br>
              <a:rPr lang="en-US" altLang="zh-CN" sz="4800" b="1" dirty="0">
                <a:solidFill>
                  <a:schemeClr val="tx2"/>
                </a:solidFill>
                <a:latin typeface="Times New Roman" panose="02020603050405020304" pitchFamily="18" charset="0"/>
                <a:cs typeface="Times New Roman" panose="02020603050405020304" pitchFamily="18" charset="0"/>
              </a:rPr>
            </a:br>
            <a:r>
              <a:rPr lang="en-US" altLang="zh-CN" sz="4800" b="1" dirty="0">
                <a:solidFill>
                  <a:schemeClr val="tx2"/>
                </a:solidFill>
                <a:latin typeface="Times New Roman" panose="02020603050405020304" pitchFamily="18" charset="0"/>
                <a:cs typeface="Times New Roman" panose="02020603050405020304" pitchFamily="18" charset="0"/>
              </a:rPr>
              <a:t/>
            </a:r>
            <a:br>
              <a:rPr lang="en-US" altLang="zh-CN" sz="4800" b="1" dirty="0">
                <a:solidFill>
                  <a:schemeClr val="tx2"/>
                </a:solidFill>
                <a:latin typeface="Times New Roman" panose="02020603050405020304" pitchFamily="18" charset="0"/>
                <a:cs typeface="Times New Roman" panose="02020603050405020304" pitchFamily="18" charset="0"/>
              </a:rPr>
            </a:br>
            <a:r>
              <a:rPr lang="en-US" altLang="zh-CN" sz="2800" b="1" dirty="0">
                <a:solidFill>
                  <a:srgbClr val="4E5D72"/>
                </a:solidFill>
                <a:latin typeface="Times New Roman" panose="02020603050405020304" pitchFamily="18" charset="0"/>
                <a:cs typeface="Times New Roman" panose="02020603050405020304" pitchFamily="18" charset="0"/>
              </a:rPr>
              <a:t>Delay-Phase Precoding for </a:t>
            </a:r>
            <a:r>
              <a:rPr lang="en-US" altLang="zh-CN" sz="2800" b="1" dirty="0" smtClean="0">
                <a:solidFill>
                  <a:srgbClr val="4E5D72"/>
                </a:solidFill>
                <a:latin typeface="Times New Roman" panose="02020603050405020304" pitchFamily="18" charset="0"/>
                <a:cs typeface="Times New Roman" panose="02020603050405020304" pitchFamily="18" charset="0"/>
              </a:rPr>
              <a:t>THz </a:t>
            </a:r>
            <a:br>
              <a:rPr lang="en-US" altLang="zh-CN" sz="2800" b="1" dirty="0" smtClean="0">
                <a:solidFill>
                  <a:srgbClr val="4E5D72"/>
                </a:solidFill>
                <a:latin typeface="Times New Roman" panose="02020603050405020304" pitchFamily="18" charset="0"/>
                <a:cs typeface="Times New Roman" panose="02020603050405020304" pitchFamily="18" charset="0"/>
              </a:rPr>
            </a:br>
            <a:r>
              <a:rPr lang="en-US" altLang="zh-CN" sz="2800" b="1" dirty="0" smtClean="0">
                <a:solidFill>
                  <a:srgbClr val="4E5D72"/>
                </a:solidFill>
                <a:latin typeface="Times New Roman" panose="02020603050405020304" pitchFamily="18" charset="0"/>
                <a:cs typeface="Times New Roman" panose="02020603050405020304" pitchFamily="18" charset="0"/>
              </a:rPr>
              <a:t>Massive </a:t>
            </a:r>
            <a:r>
              <a:rPr lang="en-US" altLang="zh-CN" sz="2800" b="1" dirty="0">
                <a:solidFill>
                  <a:srgbClr val="4E5D72"/>
                </a:solidFill>
                <a:latin typeface="Times New Roman" panose="02020603050405020304" pitchFamily="18" charset="0"/>
                <a:cs typeface="Times New Roman" panose="02020603050405020304" pitchFamily="18" charset="0"/>
              </a:rPr>
              <a:t>MIMO with Beam Split</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143000" y="4024069"/>
            <a:ext cx="6858000" cy="2018922"/>
          </a:xfrm>
        </p:spPr>
        <p:txBody>
          <a:bodyPr>
            <a:normAutofit fontScale="85000" lnSpcReduction="20000"/>
          </a:bodyPr>
          <a:lstStyle/>
          <a:p>
            <a:endParaRPr lang="en-US" altLang="zh-CN" dirty="0">
              <a:solidFill>
                <a:schemeClr val="tx2"/>
              </a:solidFill>
              <a:latin typeface="Times New Roman" panose="02020603050405020304" pitchFamily="18" charset="0"/>
              <a:cs typeface="Times New Roman" panose="02020603050405020304" pitchFamily="18" charset="0"/>
            </a:endParaRPr>
          </a:p>
          <a:p>
            <a:r>
              <a:rPr lang="en-US" altLang="zh-CN" dirty="0">
                <a:solidFill>
                  <a:schemeClr val="tx2"/>
                </a:solidFill>
                <a:latin typeface="Times New Roman" panose="02020603050405020304" pitchFamily="18" charset="0"/>
                <a:cs typeface="Times New Roman" panose="02020603050405020304" pitchFamily="18" charset="0"/>
              </a:rPr>
              <a:t>Jingbo </a:t>
            </a:r>
            <a:r>
              <a:rPr lang="en-US" altLang="zh-CN" dirty="0" smtClean="0">
                <a:solidFill>
                  <a:schemeClr val="tx2"/>
                </a:solidFill>
                <a:latin typeface="Times New Roman" panose="02020603050405020304" pitchFamily="18" charset="0"/>
                <a:cs typeface="Times New Roman" panose="02020603050405020304" pitchFamily="18" charset="0"/>
              </a:rPr>
              <a:t>tan, </a:t>
            </a:r>
            <a:r>
              <a:rPr lang="en-US" altLang="zh-CN" dirty="0" err="1" smtClean="0">
                <a:solidFill>
                  <a:schemeClr val="tx2"/>
                </a:solidFill>
                <a:latin typeface="Times New Roman" panose="02020603050405020304" pitchFamily="18" charset="0"/>
                <a:cs typeface="Times New Roman" panose="02020603050405020304" pitchFamily="18" charset="0"/>
              </a:rPr>
              <a:t>Linglong</a:t>
            </a:r>
            <a:r>
              <a:rPr lang="en-US" altLang="zh-CN" dirty="0" smtClean="0">
                <a:solidFill>
                  <a:schemeClr val="tx2"/>
                </a:solidFill>
                <a:latin typeface="Times New Roman" panose="02020603050405020304" pitchFamily="18" charset="0"/>
                <a:cs typeface="Times New Roman" panose="02020603050405020304" pitchFamily="18" charset="0"/>
              </a:rPr>
              <a:t> Dai  </a:t>
            </a:r>
            <a:endParaRPr lang="en-US" altLang="zh-CN" dirty="0">
              <a:solidFill>
                <a:schemeClr val="tx2"/>
              </a:solidFill>
              <a:latin typeface="Times New Roman" panose="02020603050405020304" pitchFamily="18" charset="0"/>
              <a:cs typeface="Times New Roman" panose="02020603050405020304" pitchFamily="18" charset="0"/>
            </a:endParaRPr>
          </a:p>
          <a:p>
            <a:r>
              <a:rPr lang="en-US" altLang="zh-CN" dirty="0" smtClean="0">
                <a:solidFill>
                  <a:schemeClr val="tx2"/>
                </a:solidFill>
                <a:latin typeface="Times New Roman" panose="02020603050405020304" pitchFamily="18" charset="0"/>
                <a:cs typeface="Times New Roman" panose="02020603050405020304" pitchFamily="18" charset="0"/>
              </a:rPr>
              <a:t>2019.12.11</a:t>
            </a:r>
          </a:p>
          <a:p>
            <a:endParaRPr lang="en-US" altLang="zh-CN" dirty="0" smtClean="0">
              <a:solidFill>
                <a:schemeClr val="tx2"/>
              </a:solidFill>
              <a:latin typeface="Times New Roman" panose="02020603050405020304" pitchFamily="18" charset="0"/>
              <a:cs typeface="Times New Roman" panose="02020603050405020304" pitchFamily="18" charset="0"/>
            </a:endParaRPr>
          </a:p>
          <a:p>
            <a:r>
              <a:rPr lang="en-US" altLang="zh-CN" dirty="0" smtClean="0">
                <a:solidFill>
                  <a:schemeClr val="tx2"/>
                </a:solidFill>
                <a:latin typeface="Times New Roman" panose="02020603050405020304" pitchFamily="18" charset="0"/>
                <a:cs typeface="Times New Roman" panose="02020603050405020304" pitchFamily="18" charset="0"/>
              </a:rPr>
              <a:t>E-mail: </a:t>
            </a:r>
            <a:r>
              <a:rPr lang="en-US" altLang="zh-CN" dirty="0" smtClean="0">
                <a:solidFill>
                  <a:srgbClr val="C00000"/>
                </a:solidFill>
                <a:latin typeface="Times New Roman" panose="02020603050405020304" pitchFamily="18" charset="0"/>
                <a:cs typeface="Times New Roman" panose="02020603050405020304" pitchFamily="18" charset="0"/>
              </a:rPr>
              <a:t>tanjb17@mails.tsinghua.edu.cn</a:t>
            </a:r>
            <a:endParaRPr lang="en-US" altLang="zh-CN" dirty="0">
              <a:solidFill>
                <a:srgbClr val="C00000"/>
              </a:solidFill>
              <a:latin typeface="Times New Roman" panose="02020603050405020304" pitchFamily="18" charset="0"/>
              <a:cs typeface="Times New Roman" panose="02020603050405020304" pitchFamily="18" charset="0"/>
            </a:endParaRPr>
          </a:p>
          <a:p>
            <a:r>
              <a:rPr lang="en-US" altLang="zh-CN" dirty="0" smtClean="0">
                <a:solidFill>
                  <a:schemeClr val="tx2"/>
                </a:solidFill>
                <a:latin typeface="Times New Roman" panose="02020603050405020304" pitchFamily="18" charset="0"/>
                <a:cs typeface="Times New Roman" panose="02020603050405020304" pitchFamily="18" charset="0"/>
              </a:rPr>
              <a:t>Website: </a:t>
            </a:r>
            <a:r>
              <a:rPr lang="en-US" altLang="zh-CN" dirty="0" smtClean="0">
                <a:solidFill>
                  <a:srgbClr val="C00000"/>
                </a:solidFill>
                <a:latin typeface="Times New Roman" panose="02020603050405020304" pitchFamily="18" charset="0"/>
                <a:cs typeface="Times New Roman" panose="02020603050405020304" pitchFamily="18" charset="0"/>
              </a:rPr>
              <a:t>http</a:t>
            </a:r>
            <a:r>
              <a:rPr lang="en-US" altLang="zh-CN" dirty="0">
                <a:solidFill>
                  <a:srgbClr val="C00000"/>
                </a:solidFill>
                <a:latin typeface="Times New Roman" panose="02020603050405020304" pitchFamily="18" charset="0"/>
                <a:cs typeface="Times New Roman" panose="02020603050405020304" pitchFamily="18" charset="0"/>
              </a:rPr>
              <a:t>://oa.ee.tsinghua.edu.cn/dailinglong/</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0224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42885"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Background</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2185214"/>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THz </a:t>
            </a:r>
            <a:r>
              <a:rPr lang="en-US" altLang="zh-CN" sz="2400" b="1" dirty="0">
                <a:solidFill>
                  <a:schemeClr val="tx2"/>
                </a:solidFill>
                <a:latin typeface="Times New Roman" panose="02020603050405020304" pitchFamily="18" charset="0"/>
                <a:cs typeface="Times New Roman" panose="02020603050405020304" pitchFamily="18" charset="0"/>
              </a:rPr>
              <a:t>communication</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pl-PL"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a:t>
            </a:r>
            <a:r>
              <a:rPr lang="pl-PL"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B</a:t>
            </a:r>
            <a:r>
              <a:rPr lang="pl-PL"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*M*log(1+SINR)</a:t>
            </a:r>
            <a:r>
              <a:rPr lang="zh-CN" altLang="en-US"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Expand bandwidth</a:t>
            </a:r>
            <a:r>
              <a:rPr lang="en-US" altLang="zh-CN" sz="2000" kern="0" dirty="0">
                <a:solidFill>
                  <a:srgbClr val="44546A"/>
                </a:solidFill>
                <a:latin typeface="Times New Roman" panose="02020603050405020304" pitchFamily="18" charset="0"/>
                <a:cs typeface="Times New Roman" panose="02020603050405020304" pitchFamily="18" charset="0"/>
                <a:sym typeface="Wingdings" pitchFamily="2" charset="2"/>
              </a:rPr>
              <a:t> → Increase data rate</a:t>
            </a:r>
          </a:p>
          <a:p>
            <a:pPr marL="800100" lvl="1" indent="-342900">
              <a:lnSpc>
                <a:spcPct val="125000"/>
              </a:lnSpc>
              <a:buClr>
                <a:srgbClr val="44546A"/>
              </a:buClr>
              <a:buFont typeface="Wingdings" panose="05000000000000000000" pitchFamily="2" charset="2"/>
              <a:buChar char="n"/>
            </a:pP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Tens of GHz</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bandwidth in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Terahertz</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communication</a:t>
            </a: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75A5D954-3FF2-4F2B-8D7E-D9519735914E}"/>
              </a:ext>
            </a:extLst>
          </p:cNvPr>
          <p:cNvGrpSpPr/>
          <p:nvPr/>
        </p:nvGrpSpPr>
        <p:grpSpPr>
          <a:xfrm>
            <a:off x="78079" y="2684404"/>
            <a:ext cx="8987841" cy="3484686"/>
            <a:chOff x="142466" y="2636520"/>
            <a:chExt cx="8987841" cy="3484686"/>
          </a:xfrm>
        </p:grpSpPr>
        <p:sp>
          <p:nvSpPr>
            <p:cNvPr id="21" name="矩形 20">
              <a:extLst>
                <a:ext uri="{FF2B5EF4-FFF2-40B4-BE49-F238E27FC236}">
                  <a16:creationId xmlns:a16="http://schemas.microsoft.com/office/drawing/2014/main" id="{7CA33193-8BEC-41BB-B0EF-C0B9EC7FAC61}"/>
                </a:ext>
              </a:extLst>
            </p:cNvPr>
            <p:cNvSpPr/>
            <p:nvPr/>
          </p:nvSpPr>
          <p:spPr>
            <a:xfrm>
              <a:off x="879676" y="5898704"/>
              <a:ext cx="8250631" cy="222502"/>
            </a:xfrm>
            <a:prstGeom prst="rect">
              <a:avLst/>
            </a:prstGeom>
          </p:spPr>
          <p:txBody>
            <a:bodyPr wrap="square">
              <a:spAutoFit/>
            </a:bodyPr>
            <a:lstStyle/>
            <a:p>
              <a:endParaRPr lang="en-US" altLang="zh-CN" sz="1050" dirty="0">
                <a:solidFill>
                  <a:srgbClr val="44546A"/>
                </a:solidFill>
                <a:latin typeface="Times New Roman" panose="02020603050405020304" pitchFamily="18" charset="0"/>
                <a:cs typeface="Times New Roman" panose="02020603050405020304" pitchFamily="18" charset="0"/>
              </a:endParaRPr>
            </a:p>
          </p:txBody>
        </p:sp>
        <p:sp>
          <p:nvSpPr>
            <p:cNvPr id="85" name="矩形 84">
              <a:extLst>
                <a:ext uri="{FF2B5EF4-FFF2-40B4-BE49-F238E27FC236}">
                  <a16:creationId xmlns:a16="http://schemas.microsoft.com/office/drawing/2014/main" id="{6C3DB1EA-D687-49E0-AD1C-75FB0640C807}"/>
                </a:ext>
              </a:extLst>
            </p:cNvPr>
            <p:cNvSpPr/>
            <p:nvPr/>
          </p:nvSpPr>
          <p:spPr bwMode="auto">
            <a:xfrm>
              <a:off x="2522220" y="2636520"/>
              <a:ext cx="3642360" cy="1592580"/>
            </a:xfrm>
            <a:prstGeom prst="rect">
              <a:avLst/>
            </a:prstGeom>
            <a:solidFill>
              <a:srgbClr val="FD5E4D">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sz="2400" b="1" dirty="0">
                <a:solidFill>
                  <a:srgbClr val="003366"/>
                </a:solidFill>
                <a:latin typeface="Arial" pitchFamily="34" charset="0"/>
                <a:ea typeface="宋体" pitchFamily="2" charset="-122"/>
              </a:endParaRPr>
            </a:p>
          </p:txBody>
        </p:sp>
        <p:sp>
          <p:nvSpPr>
            <p:cNvPr id="86" name="矩形 85">
              <a:extLst>
                <a:ext uri="{FF2B5EF4-FFF2-40B4-BE49-F238E27FC236}">
                  <a16:creationId xmlns:a16="http://schemas.microsoft.com/office/drawing/2014/main" id="{59536859-CC47-4585-9F9A-B65342F1915A}"/>
                </a:ext>
              </a:extLst>
            </p:cNvPr>
            <p:cNvSpPr/>
            <p:nvPr/>
          </p:nvSpPr>
          <p:spPr bwMode="auto">
            <a:xfrm>
              <a:off x="4061460" y="3048000"/>
              <a:ext cx="4099560" cy="1203960"/>
            </a:xfrm>
            <a:prstGeom prst="rect">
              <a:avLst/>
            </a:prstGeom>
            <a:solidFill>
              <a:srgbClr val="CAE2CA">
                <a:lumMod val="7500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2400" b="0" i="0" u="none" strike="noStrike" kern="0" cap="none" spc="0" normalizeH="0" baseline="0" noProof="0">
                <a:ln>
                  <a:noFill/>
                </a:ln>
                <a:solidFill>
                  <a:srgbClr val="003366"/>
                </a:solidFill>
                <a:effectLst/>
                <a:uLnTx/>
                <a:uFillTx/>
                <a:latin typeface="Arial" pitchFamily="34" charset="0"/>
                <a:ea typeface="宋体" pitchFamily="2" charset="-122"/>
              </a:endParaRPr>
            </a:p>
          </p:txBody>
        </p:sp>
        <p:sp>
          <p:nvSpPr>
            <p:cNvPr id="87" name="矩形 86">
              <a:extLst>
                <a:ext uri="{FF2B5EF4-FFF2-40B4-BE49-F238E27FC236}">
                  <a16:creationId xmlns:a16="http://schemas.microsoft.com/office/drawing/2014/main" id="{805890F7-0274-482C-98E9-5D85C5130B5A}"/>
                </a:ext>
              </a:extLst>
            </p:cNvPr>
            <p:cNvSpPr/>
            <p:nvPr/>
          </p:nvSpPr>
          <p:spPr>
            <a:xfrm>
              <a:off x="416514" y="3807507"/>
              <a:ext cx="7751618" cy="42949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cxnSp>
          <p:nvCxnSpPr>
            <p:cNvPr id="88" name="直接连接符 87">
              <a:extLst>
                <a:ext uri="{FF2B5EF4-FFF2-40B4-BE49-F238E27FC236}">
                  <a16:creationId xmlns:a16="http://schemas.microsoft.com/office/drawing/2014/main" id="{C08F4BF9-6FE9-4860-8335-1F614A1F83C8}"/>
                </a:ext>
              </a:extLst>
            </p:cNvPr>
            <p:cNvCxnSpPr/>
            <p:nvPr/>
          </p:nvCxnSpPr>
          <p:spPr>
            <a:xfrm>
              <a:off x="1411172" y="3807507"/>
              <a:ext cx="0" cy="429491"/>
            </a:xfrm>
            <a:prstGeom prst="line">
              <a:avLst/>
            </a:prstGeom>
            <a:noFill/>
            <a:ln w="25400" cap="flat" cmpd="sng" algn="ctr">
              <a:solidFill>
                <a:sysClr val="windowText" lastClr="000000"/>
              </a:solidFill>
              <a:prstDash val="solid"/>
              <a:miter lim="800000"/>
            </a:ln>
            <a:effectLst/>
          </p:spPr>
        </p:cxnSp>
        <p:cxnSp>
          <p:nvCxnSpPr>
            <p:cNvPr id="89" name="直接连接符 88">
              <a:extLst>
                <a:ext uri="{FF2B5EF4-FFF2-40B4-BE49-F238E27FC236}">
                  <a16:creationId xmlns:a16="http://schemas.microsoft.com/office/drawing/2014/main" id="{A9DD4FF5-565C-4255-8497-D7E0BF7B2EC9}"/>
                </a:ext>
              </a:extLst>
            </p:cNvPr>
            <p:cNvCxnSpPr/>
            <p:nvPr/>
          </p:nvCxnSpPr>
          <p:spPr>
            <a:xfrm>
              <a:off x="2506427" y="2636520"/>
              <a:ext cx="0" cy="1600478"/>
            </a:xfrm>
            <a:prstGeom prst="line">
              <a:avLst/>
            </a:prstGeom>
            <a:noFill/>
            <a:ln w="25400" cap="flat" cmpd="sng" algn="ctr">
              <a:solidFill>
                <a:srgbClr val="FD5E4D"/>
              </a:solidFill>
              <a:prstDash val="sysDash"/>
              <a:miter lim="800000"/>
            </a:ln>
            <a:effectLst/>
          </p:spPr>
        </p:cxnSp>
        <p:cxnSp>
          <p:nvCxnSpPr>
            <p:cNvPr id="90" name="直接连接符 89">
              <a:extLst>
                <a:ext uri="{FF2B5EF4-FFF2-40B4-BE49-F238E27FC236}">
                  <a16:creationId xmlns:a16="http://schemas.microsoft.com/office/drawing/2014/main" id="{1773A936-8918-4ED5-89B7-62C9364A2B3E}"/>
                </a:ext>
              </a:extLst>
            </p:cNvPr>
            <p:cNvCxnSpPr/>
            <p:nvPr/>
          </p:nvCxnSpPr>
          <p:spPr>
            <a:xfrm>
              <a:off x="6173573" y="2637649"/>
              <a:ext cx="0" cy="1592858"/>
            </a:xfrm>
            <a:prstGeom prst="line">
              <a:avLst/>
            </a:prstGeom>
            <a:noFill/>
            <a:ln w="25400" cap="flat" cmpd="sng" algn="ctr">
              <a:solidFill>
                <a:srgbClr val="FD5E4D"/>
              </a:solidFill>
              <a:prstDash val="sysDash"/>
              <a:miter lim="800000"/>
            </a:ln>
            <a:effectLst/>
          </p:spPr>
        </p:cxnSp>
        <p:cxnSp>
          <p:nvCxnSpPr>
            <p:cNvPr id="91" name="直接连接符 90">
              <a:extLst>
                <a:ext uri="{FF2B5EF4-FFF2-40B4-BE49-F238E27FC236}">
                  <a16:creationId xmlns:a16="http://schemas.microsoft.com/office/drawing/2014/main" id="{4E7BEA17-783C-4FE1-BCF9-95A1C48993DA}"/>
                </a:ext>
              </a:extLst>
            </p:cNvPr>
            <p:cNvCxnSpPr/>
            <p:nvPr/>
          </p:nvCxnSpPr>
          <p:spPr>
            <a:xfrm>
              <a:off x="4045667" y="3048000"/>
              <a:ext cx="0" cy="1188998"/>
            </a:xfrm>
            <a:prstGeom prst="line">
              <a:avLst/>
            </a:prstGeom>
            <a:noFill/>
            <a:ln w="25400" cap="flat" cmpd="sng" algn="ctr">
              <a:solidFill>
                <a:srgbClr val="00B050"/>
              </a:solidFill>
              <a:prstDash val="sysDash"/>
              <a:miter lim="800000"/>
            </a:ln>
            <a:effectLst/>
          </p:spPr>
        </p:cxnSp>
        <p:sp>
          <p:nvSpPr>
            <p:cNvPr id="92" name="矩形 91">
              <a:extLst>
                <a:ext uri="{FF2B5EF4-FFF2-40B4-BE49-F238E27FC236}">
                  <a16:creationId xmlns:a16="http://schemas.microsoft.com/office/drawing/2014/main" id="{3CF869D9-D3BE-492C-BF3C-7E4BACF84412}"/>
                </a:ext>
              </a:extLst>
            </p:cNvPr>
            <p:cNvSpPr/>
            <p:nvPr/>
          </p:nvSpPr>
          <p:spPr>
            <a:xfrm>
              <a:off x="925267" y="3807507"/>
              <a:ext cx="21600" cy="429491"/>
            </a:xfrm>
            <a:prstGeom prst="rect">
              <a:avLst/>
            </a:prstGeom>
            <a:solidFill>
              <a:srgbClr val="4472C4">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cxnSp>
          <p:nvCxnSpPr>
            <p:cNvPr id="93" name="直接连接符 92">
              <a:extLst>
                <a:ext uri="{FF2B5EF4-FFF2-40B4-BE49-F238E27FC236}">
                  <a16:creationId xmlns:a16="http://schemas.microsoft.com/office/drawing/2014/main" id="{B27114FC-33B4-4B36-BBE6-3A6AFBA71B74}"/>
                </a:ext>
              </a:extLst>
            </p:cNvPr>
            <p:cNvCxnSpPr/>
            <p:nvPr/>
          </p:nvCxnSpPr>
          <p:spPr>
            <a:xfrm>
              <a:off x="371853" y="5240100"/>
              <a:ext cx="1548387" cy="0"/>
            </a:xfrm>
            <a:prstGeom prst="line">
              <a:avLst/>
            </a:prstGeom>
            <a:noFill/>
            <a:ln w="25400" cap="flat" cmpd="sng" algn="ctr">
              <a:solidFill>
                <a:sysClr val="windowText" lastClr="000000"/>
              </a:solidFill>
              <a:prstDash val="solid"/>
              <a:miter lim="800000"/>
            </a:ln>
            <a:effectLst/>
          </p:spPr>
        </p:cxnSp>
        <p:sp>
          <p:nvSpPr>
            <p:cNvPr id="94" name="矩形 93">
              <a:extLst>
                <a:ext uri="{FF2B5EF4-FFF2-40B4-BE49-F238E27FC236}">
                  <a16:creationId xmlns:a16="http://schemas.microsoft.com/office/drawing/2014/main" id="{DB0ACEF3-FD35-4861-BCCC-3892538C75A2}"/>
                </a:ext>
              </a:extLst>
            </p:cNvPr>
            <p:cNvSpPr/>
            <p:nvPr/>
          </p:nvSpPr>
          <p:spPr>
            <a:xfrm>
              <a:off x="688896" y="5028495"/>
              <a:ext cx="67304" cy="216000"/>
            </a:xfrm>
            <a:prstGeom prst="rect">
              <a:avLst/>
            </a:prstGeom>
            <a:solidFill>
              <a:srgbClr val="4472C4">
                <a:lumMod val="60000"/>
                <a:lumOff val="40000"/>
              </a:srgbClr>
            </a:soli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cxnSp>
          <p:nvCxnSpPr>
            <p:cNvPr id="95" name="直接连接符 94">
              <a:extLst>
                <a:ext uri="{FF2B5EF4-FFF2-40B4-BE49-F238E27FC236}">
                  <a16:creationId xmlns:a16="http://schemas.microsoft.com/office/drawing/2014/main" id="{A261902D-5EC4-4B01-AEE5-6DB12C2F660D}"/>
                </a:ext>
              </a:extLst>
            </p:cNvPr>
            <p:cNvCxnSpPr/>
            <p:nvPr/>
          </p:nvCxnSpPr>
          <p:spPr>
            <a:xfrm flipH="1">
              <a:off x="679046" y="4236187"/>
              <a:ext cx="245746" cy="696032"/>
            </a:xfrm>
            <a:prstGeom prst="line">
              <a:avLst/>
            </a:prstGeom>
            <a:noFill/>
            <a:ln w="6350" cap="flat" cmpd="sng" algn="ctr">
              <a:solidFill>
                <a:sysClr val="windowText" lastClr="000000"/>
              </a:solidFill>
              <a:prstDash val="dash"/>
              <a:miter lim="800000"/>
            </a:ln>
            <a:effectLst/>
          </p:spPr>
        </p:cxnSp>
        <p:cxnSp>
          <p:nvCxnSpPr>
            <p:cNvPr id="96" name="直接连接符 95">
              <a:extLst>
                <a:ext uri="{FF2B5EF4-FFF2-40B4-BE49-F238E27FC236}">
                  <a16:creationId xmlns:a16="http://schemas.microsoft.com/office/drawing/2014/main" id="{0AD3E152-2FD7-42C9-B277-303D0ED0CB99}"/>
                </a:ext>
              </a:extLst>
            </p:cNvPr>
            <p:cNvCxnSpPr/>
            <p:nvPr/>
          </p:nvCxnSpPr>
          <p:spPr>
            <a:xfrm flipH="1">
              <a:off x="747768" y="4239043"/>
              <a:ext cx="201314" cy="700088"/>
            </a:xfrm>
            <a:prstGeom prst="line">
              <a:avLst/>
            </a:prstGeom>
            <a:noFill/>
            <a:ln w="6350" cap="flat" cmpd="sng" algn="ctr">
              <a:solidFill>
                <a:sysClr val="windowText" lastClr="000000"/>
              </a:solidFill>
              <a:prstDash val="dash"/>
              <a:miter lim="800000"/>
            </a:ln>
            <a:effectLst/>
          </p:spPr>
        </p:cxnSp>
        <p:sp>
          <p:nvSpPr>
            <p:cNvPr id="97" name="矩形 96">
              <a:extLst>
                <a:ext uri="{FF2B5EF4-FFF2-40B4-BE49-F238E27FC236}">
                  <a16:creationId xmlns:a16="http://schemas.microsoft.com/office/drawing/2014/main" id="{19F37416-AAB4-47A8-ACFF-7AC38626F214}"/>
                </a:ext>
              </a:extLst>
            </p:cNvPr>
            <p:cNvSpPr/>
            <p:nvPr/>
          </p:nvSpPr>
          <p:spPr>
            <a:xfrm>
              <a:off x="1269120" y="3810364"/>
              <a:ext cx="34290" cy="429491"/>
            </a:xfrm>
            <a:prstGeom prst="rect">
              <a:avLst/>
            </a:prstGeom>
            <a:solidFill>
              <a:srgbClr val="70AD47">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cxnSp>
          <p:nvCxnSpPr>
            <p:cNvPr id="98" name="直接连接符 97">
              <a:extLst>
                <a:ext uri="{FF2B5EF4-FFF2-40B4-BE49-F238E27FC236}">
                  <a16:creationId xmlns:a16="http://schemas.microsoft.com/office/drawing/2014/main" id="{6E857467-D9F0-47DA-A113-B2D8BFB35FE5}"/>
                </a:ext>
              </a:extLst>
            </p:cNvPr>
            <p:cNvCxnSpPr/>
            <p:nvPr/>
          </p:nvCxnSpPr>
          <p:spPr>
            <a:xfrm>
              <a:off x="1270551" y="4246188"/>
              <a:ext cx="123909" cy="546792"/>
            </a:xfrm>
            <a:prstGeom prst="line">
              <a:avLst/>
            </a:prstGeom>
            <a:noFill/>
            <a:ln w="6350" cap="flat" cmpd="sng" algn="ctr">
              <a:solidFill>
                <a:sysClr val="windowText" lastClr="000000"/>
              </a:solidFill>
              <a:prstDash val="dash"/>
              <a:miter lim="800000"/>
            </a:ln>
            <a:effectLst/>
          </p:spPr>
        </p:cxnSp>
        <p:cxnSp>
          <p:nvCxnSpPr>
            <p:cNvPr id="99" name="直接连接符 98">
              <a:extLst>
                <a:ext uri="{FF2B5EF4-FFF2-40B4-BE49-F238E27FC236}">
                  <a16:creationId xmlns:a16="http://schemas.microsoft.com/office/drawing/2014/main" id="{99A34FB2-B591-4933-93FA-C5DA0FEF1963}"/>
                </a:ext>
              </a:extLst>
            </p:cNvPr>
            <p:cNvCxnSpPr/>
            <p:nvPr/>
          </p:nvCxnSpPr>
          <p:spPr>
            <a:xfrm>
              <a:off x="1300556" y="4243330"/>
              <a:ext cx="192964" cy="538220"/>
            </a:xfrm>
            <a:prstGeom prst="line">
              <a:avLst/>
            </a:prstGeom>
            <a:noFill/>
            <a:ln w="6350" cap="flat" cmpd="sng" algn="ctr">
              <a:solidFill>
                <a:sysClr val="windowText" lastClr="000000"/>
              </a:solidFill>
              <a:prstDash val="dash"/>
              <a:miter lim="800000"/>
            </a:ln>
            <a:effectLst/>
          </p:spPr>
        </p:cxnSp>
        <p:sp>
          <p:nvSpPr>
            <p:cNvPr id="100" name="矩形 99">
              <a:extLst>
                <a:ext uri="{FF2B5EF4-FFF2-40B4-BE49-F238E27FC236}">
                  <a16:creationId xmlns:a16="http://schemas.microsoft.com/office/drawing/2014/main" id="{9083041F-4E60-44CF-9011-A8CA83E291B9}"/>
                </a:ext>
              </a:extLst>
            </p:cNvPr>
            <p:cNvSpPr/>
            <p:nvPr/>
          </p:nvSpPr>
          <p:spPr>
            <a:xfrm>
              <a:off x="1392538" y="5017466"/>
              <a:ext cx="98127" cy="216000"/>
            </a:xfrm>
            <a:prstGeom prst="rect">
              <a:avLst/>
            </a:prstGeom>
            <a:solidFill>
              <a:srgbClr val="70AD47">
                <a:lumMod val="20000"/>
                <a:lumOff val="80000"/>
              </a:srgbClr>
            </a:solidFill>
            <a:ln w="31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sp>
          <p:nvSpPr>
            <p:cNvPr id="101" name="文本框 100">
              <a:extLst>
                <a:ext uri="{FF2B5EF4-FFF2-40B4-BE49-F238E27FC236}">
                  <a16:creationId xmlns:a16="http://schemas.microsoft.com/office/drawing/2014/main" id="{A7173F34-7854-4AD1-99BE-144104849E1F}"/>
                </a:ext>
              </a:extLst>
            </p:cNvPr>
            <p:cNvSpPr txBox="1"/>
            <p:nvPr/>
          </p:nvSpPr>
          <p:spPr>
            <a:xfrm>
              <a:off x="142466" y="4239819"/>
              <a:ext cx="577402" cy="338554"/>
            </a:xfrm>
            <a:prstGeom prst="rect">
              <a:avLst/>
            </a:prstGeom>
            <a:noFill/>
          </p:spPr>
          <p:txBody>
            <a:bodyPr wrap="none" rtlCol="0">
              <a:spAutoFit/>
            </a:bodyPr>
            <a:lstStyle/>
            <a:p>
              <a:r>
                <a:rPr lang="en-US" altLang="zh-CN" sz="1600" dirty="0">
                  <a:solidFill>
                    <a:prstClr val="black"/>
                  </a:solidFill>
                  <a:latin typeface="Times New Roman" panose="02020603050405020304" pitchFamily="18" charset="0"/>
                  <a:cs typeface="Times New Roman" panose="02020603050405020304" pitchFamily="18" charset="0"/>
                </a:rPr>
                <a:t>0 Hz</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102" name="文本框 101">
              <a:extLst>
                <a:ext uri="{FF2B5EF4-FFF2-40B4-BE49-F238E27FC236}">
                  <a16:creationId xmlns:a16="http://schemas.microsoft.com/office/drawing/2014/main" id="{1EFFD9B5-AD5E-467F-B7FC-9D8341631A40}"/>
                </a:ext>
              </a:extLst>
            </p:cNvPr>
            <p:cNvSpPr txBox="1"/>
            <p:nvPr/>
          </p:nvSpPr>
          <p:spPr>
            <a:xfrm>
              <a:off x="1435412" y="4250210"/>
              <a:ext cx="724878" cy="338554"/>
            </a:xfrm>
            <a:prstGeom prst="rect">
              <a:avLst/>
            </a:prstGeom>
            <a:noFill/>
          </p:spPr>
          <p:txBody>
            <a:bodyPr wrap="none" rtlCol="0">
              <a:spAutoFit/>
            </a:bodyPr>
            <a:lstStyle/>
            <a:p>
              <a:r>
                <a:rPr lang="en-US" altLang="zh-CN" sz="1600" dirty="0">
                  <a:solidFill>
                    <a:prstClr val="black"/>
                  </a:solidFill>
                  <a:latin typeface="Times New Roman" panose="02020603050405020304" pitchFamily="18" charset="0"/>
                  <a:cs typeface="Times New Roman" panose="02020603050405020304" pitchFamily="18" charset="0"/>
                </a:rPr>
                <a:t>6 GHz</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103" name="文本框 102">
              <a:extLst>
                <a:ext uri="{FF2B5EF4-FFF2-40B4-BE49-F238E27FC236}">
                  <a16:creationId xmlns:a16="http://schemas.microsoft.com/office/drawing/2014/main" id="{0FD4C294-28EE-4EC1-9991-50DBD5442172}"/>
                </a:ext>
              </a:extLst>
            </p:cNvPr>
            <p:cNvSpPr txBox="1"/>
            <p:nvPr/>
          </p:nvSpPr>
          <p:spPr>
            <a:xfrm>
              <a:off x="2179255" y="4244698"/>
              <a:ext cx="827471" cy="338554"/>
            </a:xfrm>
            <a:prstGeom prst="rect">
              <a:avLst/>
            </a:prstGeom>
            <a:noFill/>
          </p:spPr>
          <p:txBody>
            <a:bodyPr wrap="none" rtlCol="0">
              <a:spAutoFit/>
            </a:bodyPr>
            <a:lstStyle/>
            <a:p>
              <a:r>
                <a:rPr lang="en-US" altLang="zh-CN" sz="1600" dirty="0">
                  <a:solidFill>
                    <a:prstClr val="black"/>
                  </a:solidFill>
                  <a:latin typeface="Times New Roman" panose="02020603050405020304" pitchFamily="18" charset="0"/>
                  <a:cs typeface="Times New Roman" panose="02020603050405020304" pitchFamily="18" charset="0"/>
                </a:rPr>
                <a:t>30 GHz</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104" name="文本框 103">
              <a:extLst>
                <a:ext uri="{FF2B5EF4-FFF2-40B4-BE49-F238E27FC236}">
                  <a16:creationId xmlns:a16="http://schemas.microsoft.com/office/drawing/2014/main" id="{1DDCBC08-23F5-4103-8785-2B552B50ED08}"/>
                </a:ext>
              </a:extLst>
            </p:cNvPr>
            <p:cNvSpPr txBox="1"/>
            <p:nvPr/>
          </p:nvSpPr>
          <p:spPr>
            <a:xfrm>
              <a:off x="3999868" y="4220135"/>
              <a:ext cx="930063" cy="338554"/>
            </a:xfrm>
            <a:prstGeom prst="rect">
              <a:avLst/>
            </a:prstGeom>
            <a:noFill/>
          </p:spPr>
          <p:txBody>
            <a:bodyPr wrap="none" rtlCol="0">
              <a:spAutoFit/>
            </a:bodyPr>
            <a:lstStyle/>
            <a:p>
              <a:r>
                <a:rPr lang="en-US" altLang="zh-CN" sz="1600" dirty="0">
                  <a:solidFill>
                    <a:prstClr val="black"/>
                  </a:solidFill>
                  <a:latin typeface="Times New Roman" panose="02020603050405020304" pitchFamily="18" charset="0"/>
                  <a:cs typeface="Times New Roman" panose="02020603050405020304" pitchFamily="18" charset="0"/>
                </a:rPr>
                <a:t>100 GHz</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105" name="文本框 104">
              <a:extLst>
                <a:ext uri="{FF2B5EF4-FFF2-40B4-BE49-F238E27FC236}">
                  <a16:creationId xmlns:a16="http://schemas.microsoft.com/office/drawing/2014/main" id="{42A205FD-9909-449F-8D2B-5C6798828CDD}"/>
                </a:ext>
              </a:extLst>
            </p:cNvPr>
            <p:cNvSpPr txBox="1"/>
            <p:nvPr/>
          </p:nvSpPr>
          <p:spPr>
            <a:xfrm>
              <a:off x="5994855" y="4259938"/>
              <a:ext cx="930063" cy="338554"/>
            </a:xfrm>
            <a:prstGeom prst="rect">
              <a:avLst/>
            </a:prstGeom>
            <a:noFill/>
          </p:spPr>
          <p:txBody>
            <a:bodyPr wrap="none" rtlCol="0">
              <a:spAutoFit/>
            </a:bodyPr>
            <a:lstStyle/>
            <a:p>
              <a:r>
                <a:rPr lang="en-US" altLang="zh-CN" sz="1600" dirty="0">
                  <a:solidFill>
                    <a:prstClr val="black"/>
                  </a:solidFill>
                  <a:latin typeface="Times New Roman" panose="02020603050405020304" pitchFamily="18" charset="0"/>
                  <a:cs typeface="Times New Roman" panose="02020603050405020304" pitchFamily="18" charset="0"/>
                </a:rPr>
                <a:t>300 GHz</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106" name="文本框 105">
              <a:extLst>
                <a:ext uri="{FF2B5EF4-FFF2-40B4-BE49-F238E27FC236}">
                  <a16:creationId xmlns:a16="http://schemas.microsoft.com/office/drawing/2014/main" id="{2F1BE8A2-475E-4FE2-9F2D-A193132A5EA7}"/>
                </a:ext>
              </a:extLst>
            </p:cNvPr>
            <p:cNvSpPr txBox="1"/>
            <p:nvPr/>
          </p:nvSpPr>
          <p:spPr>
            <a:xfrm>
              <a:off x="8119042" y="4234159"/>
              <a:ext cx="801310" cy="338554"/>
            </a:xfrm>
            <a:prstGeom prst="rect">
              <a:avLst/>
            </a:prstGeom>
            <a:noFill/>
          </p:spPr>
          <p:txBody>
            <a:bodyPr wrap="none" rtlCol="0">
              <a:spAutoFit/>
            </a:bodyPr>
            <a:lstStyle/>
            <a:p>
              <a:r>
                <a:rPr lang="en-US" altLang="zh-CN" sz="1600" dirty="0">
                  <a:solidFill>
                    <a:prstClr val="black"/>
                  </a:solidFill>
                  <a:latin typeface="Times New Roman" panose="02020603050405020304" pitchFamily="18" charset="0"/>
                  <a:cs typeface="Times New Roman" panose="02020603050405020304" pitchFamily="18" charset="0"/>
                </a:rPr>
                <a:t>10 THz</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cxnSp>
          <p:nvCxnSpPr>
            <p:cNvPr id="107" name="直接连接符 106">
              <a:extLst>
                <a:ext uri="{FF2B5EF4-FFF2-40B4-BE49-F238E27FC236}">
                  <a16:creationId xmlns:a16="http://schemas.microsoft.com/office/drawing/2014/main" id="{DE1C4858-0752-48E0-9CC9-5DD51E6ED23C}"/>
                </a:ext>
              </a:extLst>
            </p:cNvPr>
            <p:cNvCxnSpPr/>
            <p:nvPr/>
          </p:nvCxnSpPr>
          <p:spPr>
            <a:xfrm flipH="1">
              <a:off x="7672777" y="3807561"/>
              <a:ext cx="256500" cy="0"/>
            </a:xfrm>
            <a:prstGeom prst="line">
              <a:avLst/>
            </a:prstGeom>
            <a:noFill/>
            <a:ln w="38100" cap="flat" cmpd="sng" algn="ctr">
              <a:solidFill>
                <a:srgbClr val="E0EEE0"/>
              </a:solidFill>
              <a:prstDash val="solid"/>
              <a:miter lim="800000"/>
            </a:ln>
            <a:effectLst/>
          </p:spPr>
        </p:cxnSp>
        <p:cxnSp>
          <p:nvCxnSpPr>
            <p:cNvPr id="108" name="直接连接符 107">
              <a:extLst>
                <a:ext uri="{FF2B5EF4-FFF2-40B4-BE49-F238E27FC236}">
                  <a16:creationId xmlns:a16="http://schemas.microsoft.com/office/drawing/2014/main" id="{B61652BB-490B-499C-B647-598E7736DC4E}"/>
                </a:ext>
              </a:extLst>
            </p:cNvPr>
            <p:cNvCxnSpPr/>
            <p:nvPr/>
          </p:nvCxnSpPr>
          <p:spPr>
            <a:xfrm flipH="1">
              <a:off x="7678492" y="4237615"/>
              <a:ext cx="256500" cy="0"/>
            </a:xfrm>
            <a:prstGeom prst="line">
              <a:avLst/>
            </a:prstGeom>
            <a:noFill/>
            <a:ln w="38100" cap="flat" cmpd="sng" algn="ctr">
              <a:solidFill>
                <a:srgbClr val="E0EEE0"/>
              </a:solidFill>
              <a:prstDash val="solid"/>
              <a:miter lim="800000"/>
            </a:ln>
            <a:effectLst/>
          </p:spPr>
        </p:cxnSp>
        <p:sp>
          <p:nvSpPr>
            <p:cNvPr id="109" name="任意多边形 130">
              <a:extLst>
                <a:ext uri="{FF2B5EF4-FFF2-40B4-BE49-F238E27FC236}">
                  <a16:creationId xmlns:a16="http://schemas.microsoft.com/office/drawing/2014/main" id="{BF9F3228-A153-4014-B612-B091CD811273}"/>
                </a:ext>
              </a:extLst>
            </p:cNvPr>
            <p:cNvSpPr/>
            <p:nvPr/>
          </p:nvSpPr>
          <p:spPr>
            <a:xfrm>
              <a:off x="7605142" y="3756127"/>
              <a:ext cx="116213" cy="530066"/>
            </a:xfrm>
            <a:custGeom>
              <a:avLst/>
              <a:gdLst>
                <a:gd name="connsiteX0" fmla="*/ 96530 w 101958"/>
                <a:gd name="connsiteY0" fmla="*/ 0 h 566420"/>
                <a:gd name="connsiteX1" fmla="*/ 10 w 101958"/>
                <a:gd name="connsiteY1" fmla="*/ 198120 h 566420"/>
                <a:gd name="connsiteX2" fmla="*/ 101610 w 101958"/>
                <a:gd name="connsiteY2" fmla="*/ 401320 h 566420"/>
                <a:gd name="connsiteX3" fmla="*/ 33030 w 101958"/>
                <a:gd name="connsiteY3" fmla="*/ 566420 h 566420"/>
              </a:gdLst>
              <a:ahLst/>
              <a:cxnLst>
                <a:cxn ang="0">
                  <a:pos x="connsiteX0" y="connsiteY0"/>
                </a:cxn>
                <a:cxn ang="0">
                  <a:pos x="connsiteX1" y="connsiteY1"/>
                </a:cxn>
                <a:cxn ang="0">
                  <a:pos x="connsiteX2" y="connsiteY2"/>
                </a:cxn>
                <a:cxn ang="0">
                  <a:pos x="connsiteX3" y="connsiteY3"/>
                </a:cxn>
              </a:cxnLst>
              <a:rect l="l" t="t" r="r" b="b"/>
              <a:pathLst>
                <a:path w="101958" h="566420">
                  <a:moveTo>
                    <a:pt x="96530" y="0"/>
                  </a:moveTo>
                  <a:cubicBezTo>
                    <a:pt x="47846" y="65616"/>
                    <a:pt x="-837" y="131233"/>
                    <a:pt x="10" y="198120"/>
                  </a:cubicBezTo>
                  <a:cubicBezTo>
                    <a:pt x="857" y="265007"/>
                    <a:pt x="96107" y="339937"/>
                    <a:pt x="101610" y="401320"/>
                  </a:cubicBezTo>
                  <a:cubicBezTo>
                    <a:pt x="107113" y="462703"/>
                    <a:pt x="45730" y="537633"/>
                    <a:pt x="33030" y="566420"/>
                  </a:cubicBezTo>
                </a:path>
              </a:pathLst>
            </a:cu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sp>
          <p:nvSpPr>
            <p:cNvPr id="110" name="任意多边形 131">
              <a:extLst>
                <a:ext uri="{FF2B5EF4-FFF2-40B4-BE49-F238E27FC236}">
                  <a16:creationId xmlns:a16="http://schemas.microsoft.com/office/drawing/2014/main" id="{773ED8BA-A149-4B3E-B8E2-A1A9AD0D34DF}"/>
                </a:ext>
              </a:extLst>
            </p:cNvPr>
            <p:cNvSpPr/>
            <p:nvPr/>
          </p:nvSpPr>
          <p:spPr>
            <a:xfrm>
              <a:off x="7860888" y="3763270"/>
              <a:ext cx="116213" cy="530066"/>
            </a:xfrm>
            <a:custGeom>
              <a:avLst/>
              <a:gdLst>
                <a:gd name="connsiteX0" fmla="*/ 96530 w 101958"/>
                <a:gd name="connsiteY0" fmla="*/ 0 h 566420"/>
                <a:gd name="connsiteX1" fmla="*/ 10 w 101958"/>
                <a:gd name="connsiteY1" fmla="*/ 198120 h 566420"/>
                <a:gd name="connsiteX2" fmla="*/ 101610 w 101958"/>
                <a:gd name="connsiteY2" fmla="*/ 401320 h 566420"/>
                <a:gd name="connsiteX3" fmla="*/ 33030 w 101958"/>
                <a:gd name="connsiteY3" fmla="*/ 566420 h 566420"/>
              </a:gdLst>
              <a:ahLst/>
              <a:cxnLst>
                <a:cxn ang="0">
                  <a:pos x="connsiteX0" y="connsiteY0"/>
                </a:cxn>
                <a:cxn ang="0">
                  <a:pos x="connsiteX1" y="connsiteY1"/>
                </a:cxn>
                <a:cxn ang="0">
                  <a:pos x="connsiteX2" y="connsiteY2"/>
                </a:cxn>
                <a:cxn ang="0">
                  <a:pos x="connsiteX3" y="connsiteY3"/>
                </a:cxn>
              </a:cxnLst>
              <a:rect l="l" t="t" r="r" b="b"/>
              <a:pathLst>
                <a:path w="101958" h="566420">
                  <a:moveTo>
                    <a:pt x="96530" y="0"/>
                  </a:moveTo>
                  <a:cubicBezTo>
                    <a:pt x="47846" y="65616"/>
                    <a:pt x="-837" y="131233"/>
                    <a:pt x="10" y="198120"/>
                  </a:cubicBezTo>
                  <a:cubicBezTo>
                    <a:pt x="857" y="265007"/>
                    <a:pt x="96107" y="339937"/>
                    <a:pt x="101610" y="401320"/>
                  </a:cubicBezTo>
                  <a:cubicBezTo>
                    <a:pt x="107113" y="462703"/>
                    <a:pt x="45730" y="537633"/>
                    <a:pt x="33030" y="566420"/>
                  </a:cubicBezTo>
                </a:path>
              </a:pathLst>
            </a:cu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cxnSp>
          <p:nvCxnSpPr>
            <p:cNvPr id="111" name="直接连接符 110">
              <a:extLst>
                <a:ext uri="{FF2B5EF4-FFF2-40B4-BE49-F238E27FC236}">
                  <a16:creationId xmlns:a16="http://schemas.microsoft.com/office/drawing/2014/main" id="{AF497729-4152-4219-B605-B9CD3E3C187D}"/>
                </a:ext>
              </a:extLst>
            </p:cNvPr>
            <p:cNvCxnSpPr/>
            <p:nvPr/>
          </p:nvCxnSpPr>
          <p:spPr>
            <a:xfrm>
              <a:off x="2409883" y="5240532"/>
              <a:ext cx="1940895" cy="0"/>
            </a:xfrm>
            <a:prstGeom prst="line">
              <a:avLst/>
            </a:prstGeom>
            <a:noFill/>
            <a:ln w="25400" cap="flat" cmpd="sng" algn="ctr">
              <a:solidFill>
                <a:sysClr val="windowText" lastClr="000000"/>
              </a:solidFill>
              <a:prstDash val="solid"/>
              <a:miter lim="800000"/>
            </a:ln>
            <a:effectLst/>
          </p:spPr>
        </p:cxnSp>
        <p:sp>
          <p:nvSpPr>
            <p:cNvPr id="112" name="矩形 111">
              <a:extLst>
                <a:ext uri="{FF2B5EF4-FFF2-40B4-BE49-F238E27FC236}">
                  <a16:creationId xmlns:a16="http://schemas.microsoft.com/office/drawing/2014/main" id="{90A19277-8386-4976-A9D9-BF667E8E31EA}"/>
                </a:ext>
              </a:extLst>
            </p:cNvPr>
            <p:cNvSpPr/>
            <p:nvPr/>
          </p:nvSpPr>
          <p:spPr>
            <a:xfrm>
              <a:off x="2611732" y="5007668"/>
              <a:ext cx="1551562" cy="216000"/>
            </a:xfrm>
            <a:prstGeom prst="rect">
              <a:avLst/>
            </a:prstGeom>
            <a:solidFill>
              <a:srgbClr val="2DB9B9">
                <a:lumMod val="50000"/>
                <a:alpha val="94000"/>
              </a:srgbClr>
            </a:solidFill>
            <a:ln w="31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cxnSp>
          <p:nvCxnSpPr>
            <p:cNvPr id="113" name="直接连接符 112">
              <a:extLst>
                <a:ext uri="{FF2B5EF4-FFF2-40B4-BE49-F238E27FC236}">
                  <a16:creationId xmlns:a16="http://schemas.microsoft.com/office/drawing/2014/main" id="{4DF0769D-35A2-42D7-95D4-6E2DB932E083}"/>
                </a:ext>
              </a:extLst>
            </p:cNvPr>
            <p:cNvCxnSpPr/>
            <p:nvPr/>
          </p:nvCxnSpPr>
          <p:spPr>
            <a:xfrm flipH="1">
              <a:off x="756675" y="4754735"/>
              <a:ext cx="476" cy="271939"/>
            </a:xfrm>
            <a:prstGeom prst="line">
              <a:avLst/>
            </a:prstGeom>
            <a:noFill/>
            <a:ln w="6350" cap="flat" cmpd="sng" algn="ctr">
              <a:solidFill>
                <a:sysClr val="windowText" lastClr="000000"/>
              </a:solidFill>
              <a:prstDash val="dash"/>
              <a:miter lim="800000"/>
            </a:ln>
            <a:effectLst/>
          </p:spPr>
        </p:cxnSp>
        <p:cxnSp>
          <p:nvCxnSpPr>
            <p:cNvPr id="114" name="直接连接符 113">
              <a:extLst>
                <a:ext uri="{FF2B5EF4-FFF2-40B4-BE49-F238E27FC236}">
                  <a16:creationId xmlns:a16="http://schemas.microsoft.com/office/drawing/2014/main" id="{3C3E74FF-7CD3-4662-A05C-3F570D82A5DA}"/>
                </a:ext>
              </a:extLst>
            </p:cNvPr>
            <p:cNvCxnSpPr/>
            <p:nvPr/>
          </p:nvCxnSpPr>
          <p:spPr>
            <a:xfrm flipH="1">
              <a:off x="689048" y="4751401"/>
              <a:ext cx="476" cy="271939"/>
            </a:xfrm>
            <a:prstGeom prst="line">
              <a:avLst/>
            </a:prstGeom>
            <a:noFill/>
            <a:ln w="6350" cap="flat" cmpd="sng" algn="ctr">
              <a:solidFill>
                <a:sysClr val="windowText" lastClr="000000"/>
              </a:solidFill>
              <a:prstDash val="dash"/>
              <a:miter lim="800000"/>
            </a:ln>
            <a:effectLst/>
          </p:spPr>
        </p:cxnSp>
        <p:cxnSp>
          <p:nvCxnSpPr>
            <p:cNvPr id="115" name="直接连接符 114">
              <a:extLst>
                <a:ext uri="{FF2B5EF4-FFF2-40B4-BE49-F238E27FC236}">
                  <a16:creationId xmlns:a16="http://schemas.microsoft.com/office/drawing/2014/main" id="{167D6B52-FEC2-492F-AB49-E93B402C9E53}"/>
                </a:ext>
              </a:extLst>
            </p:cNvPr>
            <p:cNvCxnSpPr/>
            <p:nvPr/>
          </p:nvCxnSpPr>
          <p:spPr>
            <a:xfrm flipH="1">
              <a:off x="1395327" y="4748861"/>
              <a:ext cx="476" cy="271939"/>
            </a:xfrm>
            <a:prstGeom prst="line">
              <a:avLst/>
            </a:prstGeom>
            <a:noFill/>
            <a:ln w="6350" cap="flat" cmpd="sng" algn="ctr">
              <a:solidFill>
                <a:sysClr val="windowText" lastClr="000000"/>
              </a:solidFill>
              <a:prstDash val="dash"/>
              <a:miter lim="800000"/>
            </a:ln>
            <a:effectLst/>
          </p:spPr>
        </p:cxnSp>
        <p:cxnSp>
          <p:nvCxnSpPr>
            <p:cNvPr id="116" name="直接连接符 115">
              <a:extLst>
                <a:ext uri="{FF2B5EF4-FFF2-40B4-BE49-F238E27FC236}">
                  <a16:creationId xmlns:a16="http://schemas.microsoft.com/office/drawing/2014/main" id="{87DDCB8E-33F9-431D-AC77-129A8760DFD3}"/>
                </a:ext>
              </a:extLst>
            </p:cNvPr>
            <p:cNvCxnSpPr/>
            <p:nvPr/>
          </p:nvCxnSpPr>
          <p:spPr>
            <a:xfrm flipH="1">
              <a:off x="1493910" y="4749179"/>
              <a:ext cx="476" cy="271939"/>
            </a:xfrm>
            <a:prstGeom prst="line">
              <a:avLst/>
            </a:prstGeom>
            <a:noFill/>
            <a:ln w="6350" cap="flat" cmpd="sng" algn="ctr">
              <a:solidFill>
                <a:sysClr val="windowText" lastClr="000000"/>
              </a:solidFill>
              <a:prstDash val="dash"/>
              <a:miter lim="800000"/>
            </a:ln>
            <a:effectLst/>
          </p:spPr>
        </p:cxnSp>
        <p:cxnSp>
          <p:nvCxnSpPr>
            <p:cNvPr id="117" name="直接箭头连接符 116">
              <a:extLst>
                <a:ext uri="{FF2B5EF4-FFF2-40B4-BE49-F238E27FC236}">
                  <a16:creationId xmlns:a16="http://schemas.microsoft.com/office/drawing/2014/main" id="{48267EDA-CF82-4794-9FB0-0D9F38B4A9E4}"/>
                </a:ext>
              </a:extLst>
            </p:cNvPr>
            <p:cNvCxnSpPr/>
            <p:nvPr/>
          </p:nvCxnSpPr>
          <p:spPr>
            <a:xfrm flipV="1">
              <a:off x="521408" y="4954223"/>
              <a:ext cx="159169" cy="1490"/>
            </a:xfrm>
            <a:prstGeom prst="straightConnector1">
              <a:avLst/>
            </a:prstGeom>
            <a:noFill/>
            <a:ln w="12700" cap="flat" cmpd="sng" algn="ctr">
              <a:solidFill>
                <a:sysClr val="windowText" lastClr="000000"/>
              </a:solidFill>
              <a:prstDash val="sysDash"/>
              <a:miter lim="800000"/>
              <a:tailEnd type="triangle"/>
            </a:ln>
            <a:effectLst/>
          </p:spPr>
        </p:cxnSp>
        <p:cxnSp>
          <p:nvCxnSpPr>
            <p:cNvPr id="118" name="直接箭头连接符 117">
              <a:extLst>
                <a:ext uri="{FF2B5EF4-FFF2-40B4-BE49-F238E27FC236}">
                  <a16:creationId xmlns:a16="http://schemas.microsoft.com/office/drawing/2014/main" id="{BF9B545D-6593-4D3C-87C6-9EAB62A391C4}"/>
                </a:ext>
              </a:extLst>
            </p:cNvPr>
            <p:cNvCxnSpPr/>
            <p:nvPr/>
          </p:nvCxnSpPr>
          <p:spPr>
            <a:xfrm flipH="1">
              <a:off x="759157" y="4954223"/>
              <a:ext cx="162300" cy="0"/>
            </a:xfrm>
            <a:prstGeom prst="straightConnector1">
              <a:avLst/>
            </a:prstGeom>
            <a:noFill/>
            <a:ln w="12700" cap="flat" cmpd="sng" algn="ctr">
              <a:solidFill>
                <a:sysClr val="windowText" lastClr="000000"/>
              </a:solidFill>
              <a:prstDash val="sysDash"/>
              <a:miter lim="800000"/>
              <a:tailEnd type="triangle"/>
            </a:ln>
            <a:effectLst/>
          </p:spPr>
        </p:cxnSp>
        <p:sp>
          <p:nvSpPr>
            <p:cNvPr id="119" name="文本框 118">
              <a:extLst>
                <a:ext uri="{FF2B5EF4-FFF2-40B4-BE49-F238E27FC236}">
                  <a16:creationId xmlns:a16="http://schemas.microsoft.com/office/drawing/2014/main" id="{E7C643AC-228E-4831-9142-8ED5DC8869E5}"/>
                </a:ext>
              </a:extLst>
            </p:cNvPr>
            <p:cNvSpPr txBox="1"/>
            <p:nvPr/>
          </p:nvSpPr>
          <p:spPr>
            <a:xfrm>
              <a:off x="212603" y="4562639"/>
              <a:ext cx="947695" cy="324000"/>
            </a:xfrm>
            <a:prstGeom prst="rect">
              <a:avLst/>
            </a:prstGeom>
            <a:solidFill>
              <a:sysClr val="window" lastClr="FFFFFF"/>
            </a:solidFill>
          </p:spPr>
          <p:txBody>
            <a:bodyPr wrap="none" rtlCol="0">
              <a:spAutoFit/>
            </a:bodyPr>
            <a:lstStyle/>
            <a:p>
              <a:pPr>
                <a:defRPr/>
              </a:pPr>
              <a:r>
                <a:rPr lang="en-US" altLang="zh-CN" kern="0" dirty="0">
                  <a:solidFill>
                    <a:prstClr val="black"/>
                  </a:solidFill>
                  <a:latin typeface="Times New Roman" panose="02020603050405020304" pitchFamily="18" charset="0"/>
                  <a:cs typeface="Times New Roman" panose="02020603050405020304" pitchFamily="18" charset="0"/>
                </a:rPr>
                <a:t>20 MHz</a:t>
              </a:r>
              <a:endParaRPr lang="zh-CN" altLang="en-US" kern="0" dirty="0">
                <a:solidFill>
                  <a:prstClr val="black"/>
                </a:solidFill>
                <a:latin typeface="Times New Roman" panose="02020603050405020304" pitchFamily="18" charset="0"/>
                <a:cs typeface="Times New Roman" panose="02020603050405020304" pitchFamily="18" charset="0"/>
              </a:endParaRPr>
            </a:p>
          </p:txBody>
        </p:sp>
        <p:sp>
          <p:nvSpPr>
            <p:cNvPr id="120" name="文本框 119">
              <a:extLst>
                <a:ext uri="{FF2B5EF4-FFF2-40B4-BE49-F238E27FC236}">
                  <a16:creationId xmlns:a16="http://schemas.microsoft.com/office/drawing/2014/main" id="{7AF79C66-7F01-4FD4-B4B2-7B36C03E9F80}"/>
                </a:ext>
              </a:extLst>
            </p:cNvPr>
            <p:cNvSpPr txBox="1"/>
            <p:nvPr/>
          </p:nvSpPr>
          <p:spPr>
            <a:xfrm>
              <a:off x="403142" y="5343793"/>
              <a:ext cx="586699" cy="369332"/>
            </a:xfrm>
            <a:prstGeom prst="rect">
              <a:avLst/>
            </a:prstGeom>
            <a:noFill/>
          </p:spPr>
          <p:txBody>
            <a:bodyPr wrap="none" rtlCol="0">
              <a:spAutoFit/>
            </a:bodyPr>
            <a:lstStyle/>
            <a:p>
              <a:pPr>
                <a:defRPr/>
              </a:pPr>
              <a:r>
                <a:rPr lang="en-US" altLang="zh-CN" kern="0" dirty="0">
                  <a:solidFill>
                    <a:prstClr val="black"/>
                  </a:solidFill>
                  <a:latin typeface="Times New Roman" panose="02020603050405020304" pitchFamily="18" charset="0"/>
                  <a:cs typeface="Times New Roman" panose="02020603050405020304" pitchFamily="18" charset="0"/>
                </a:rPr>
                <a:t>LTE</a:t>
              </a:r>
              <a:endParaRPr lang="zh-CN" altLang="en-US" kern="0" dirty="0">
                <a:solidFill>
                  <a:prstClr val="black"/>
                </a:solidFill>
                <a:latin typeface="Times New Roman" panose="02020603050405020304" pitchFamily="18" charset="0"/>
                <a:cs typeface="Times New Roman" panose="02020603050405020304" pitchFamily="18" charset="0"/>
              </a:endParaRPr>
            </a:p>
          </p:txBody>
        </p:sp>
        <p:sp>
          <p:nvSpPr>
            <p:cNvPr id="121" name="文本框 120">
              <a:extLst>
                <a:ext uri="{FF2B5EF4-FFF2-40B4-BE49-F238E27FC236}">
                  <a16:creationId xmlns:a16="http://schemas.microsoft.com/office/drawing/2014/main" id="{053D0EEB-90F8-4826-8D79-62C4FA5B3729}"/>
                </a:ext>
              </a:extLst>
            </p:cNvPr>
            <p:cNvSpPr txBox="1"/>
            <p:nvPr/>
          </p:nvSpPr>
          <p:spPr>
            <a:xfrm>
              <a:off x="1123355" y="5330839"/>
              <a:ext cx="1035861" cy="369332"/>
            </a:xfrm>
            <a:prstGeom prst="rect">
              <a:avLst/>
            </a:prstGeom>
            <a:noFill/>
          </p:spPr>
          <p:txBody>
            <a:bodyPr wrap="none" rtlCol="0">
              <a:spAutoFit/>
            </a:bodyPr>
            <a:lstStyle/>
            <a:p>
              <a:pPr>
                <a:defRPr/>
              </a:pPr>
              <a:r>
                <a:rPr lang="en-US" altLang="zh-CN" kern="0" dirty="0">
                  <a:solidFill>
                    <a:prstClr val="black"/>
                  </a:solidFill>
                  <a:latin typeface="Times New Roman" panose="02020603050405020304" pitchFamily="18" charset="0"/>
                  <a:cs typeface="Times New Roman" panose="02020603050405020304" pitchFamily="18" charset="0"/>
                </a:rPr>
                <a:t>802.11ac</a:t>
              </a:r>
              <a:endParaRPr lang="zh-CN" altLang="en-US" kern="0" dirty="0">
                <a:solidFill>
                  <a:prstClr val="black"/>
                </a:solidFill>
                <a:latin typeface="Times New Roman" panose="02020603050405020304" pitchFamily="18" charset="0"/>
                <a:cs typeface="Times New Roman" panose="02020603050405020304" pitchFamily="18" charset="0"/>
              </a:endParaRPr>
            </a:p>
          </p:txBody>
        </p:sp>
        <p:cxnSp>
          <p:nvCxnSpPr>
            <p:cNvPr id="122" name="直接箭头连接符 121">
              <a:extLst>
                <a:ext uri="{FF2B5EF4-FFF2-40B4-BE49-F238E27FC236}">
                  <a16:creationId xmlns:a16="http://schemas.microsoft.com/office/drawing/2014/main" id="{FA29A901-1C1B-45C4-9720-4A364B9F7F9D}"/>
                </a:ext>
              </a:extLst>
            </p:cNvPr>
            <p:cNvCxnSpPr/>
            <p:nvPr/>
          </p:nvCxnSpPr>
          <p:spPr>
            <a:xfrm flipV="1">
              <a:off x="1234513" y="4960255"/>
              <a:ext cx="159169" cy="1490"/>
            </a:xfrm>
            <a:prstGeom prst="straightConnector1">
              <a:avLst/>
            </a:prstGeom>
            <a:noFill/>
            <a:ln w="12700" cap="flat" cmpd="sng" algn="ctr">
              <a:solidFill>
                <a:sysClr val="windowText" lastClr="000000"/>
              </a:solidFill>
              <a:prstDash val="sysDash"/>
              <a:miter lim="800000"/>
              <a:tailEnd type="triangle"/>
            </a:ln>
            <a:effectLst/>
          </p:spPr>
        </p:cxnSp>
        <p:cxnSp>
          <p:nvCxnSpPr>
            <p:cNvPr id="123" name="直接箭头连接符 122">
              <a:extLst>
                <a:ext uri="{FF2B5EF4-FFF2-40B4-BE49-F238E27FC236}">
                  <a16:creationId xmlns:a16="http://schemas.microsoft.com/office/drawing/2014/main" id="{49173BD2-DF72-43CF-BEB1-BD5F7376F175}"/>
                </a:ext>
              </a:extLst>
            </p:cNvPr>
            <p:cNvCxnSpPr/>
            <p:nvPr/>
          </p:nvCxnSpPr>
          <p:spPr>
            <a:xfrm flipH="1">
              <a:off x="1497980" y="4957398"/>
              <a:ext cx="162300" cy="0"/>
            </a:xfrm>
            <a:prstGeom prst="straightConnector1">
              <a:avLst/>
            </a:prstGeom>
            <a:noFill/>
            <a:ln w="12700" cap="flat" cmpd="sng" algn="ctr">
              <a:solidFill>
                <a:sysClr val="windowText" lastClr="000000"/>
              </a:solidFill>
              <a:prstDash val="sysDash"/>
              <a:miter lim="800000"/>
              <a:tailEnd type="triangle"/>
            </a:ln>
            <a:effectLst/>
          </p:spPr>
        </p:cxnSp>
        <p:sp>
          <p:nvSpPr>
            <p:cNvPr id="124" name="文本框 123">
              <a:extLst>
                <a:ext uri="{FF2B5EF4-FFF2-40B4-BE49-F238E27FC236}">
                  <a16:creationId xmlns:a16="http://schemas.microsoft.com/office/drawing/2014/main" id="{63A78388-5F05-49BE-A079-C09C6DD7D68C}"/>
                </a:ext>
              </a:extLst>
            </p:cNvPr>
            <p:cNvSpPr txBox="1"/>
            <p:nvPr/>
          </p:nvSpPr>
          <p:spPr>
            <a:xfrm>
              <a:off x="1081633" y="4564111"/>
              <a:ext cx="1063112" cy="324000"/>
            </a:xfrm>
            <a:prstGeom prst="rect">
              <a:avLst/>
            </a:prstGeom>
            <a:solidFill>
              <a:sysClr val="window" lastClr="FFFFFF"/>
            </a:solidFill>
          </p:spPr>
          <p:txBody>
            <a:bodyPr wrap="none" rtlCol="0">
              <a:spAutoFit/>
            </a:bodyPr>
            <a:lstStyle/>
            <a:p>
              <a:pPr>
                <a:defRPr/>
              </a:pPr>
              <a:r>
                <a:rPr lang="en-US" altLang="zh-CN" kern="0" dirty="0">
                  <a:solidFill>
                    <a:prstClr val="black"/>
                  </a:solidFill>
                  <a:latin typeface="Times New Roman" panose="02020603050405020304" pitchFamily="18" charset="0"/>
                  <a:cs typeface="Times New Roman" panose="02020603050405020304" pitchFamily="18" charset="0"/>
                </a:rPr>
                <a:t>100 MHz</a:t>
              </a:r>
              <a:endParaRPr lang="zh-CN" altLang="en-US" kern="0" dirty="0">
                <a:solidFill>
                  <a:prstClr val="black"/>
                </a:solidFill>
                <a:latin typeface="Times New Roman" panose="02020603050405020304" pitchFamily="18" charset="0"/>
                <a:cs typeface="Times New Roman" panose="02020603050405020304" pitchFamily="18" charset="0"/>
              </a:endParaRPr>
            </a:p>
          </p:txBody>
        </p:sp>
        <p:cxnSp>
          <p:nvCxnSpPr>
            <p:cNvPr id="125" name="直接连接符 124">
              <a:extLst>
                <a:ext uri="{FF2B5EF4-FFF2-40B4-BE49-F238E27FC236}">
                  <a16:creationId xmlns:a16="http://schemas.microsoft.com/office/drawing/2014/main" id="{120D4E00-1ACE-4420-A7CA-80D9B96D6FA1}"/>
                </a:ext>
              </a:extLst>
            </p:cNvPr>
            <p:cNvCxnSpPr/>
            <p:nvPr/>
          </p:nvCxnSpPr>
          <p:spPr>
            <a:xfrm>
              <a:off x="4625340" y="5244478"/>
              <a:ext cx="4114800" cy="0"/>
            </a:xfrm>
            <a:prstGeom prst="line">
              <a:avLst/>
            </a:prstGeom>
            <a:noFill/>
            <a:ln w="25400" cap="flat" cmpd="sng" algn="ctr">
              <a:solidFill>
                <a:sysClr val="windowText" lastClr="000000"/>
              </a:solidFill>
              <a:prstDash val="solid"/>
              <a:miter lim="800000"/>
            </a:ln>
            <a:effectLst/>
          </p:spPr>
        </p:cxnSp>
        <p:sp>
          <p:nvSpPr>
            <p:cNvPr id="126" name="矩形 125">
              <a:extLst>
                <a:ext uri="{FF2B5EF4-FFF2-40B4-BE49-F238E27FC236}">
                  <a16:creationId xmlns:a16="http://schemas.microsoft.com/office/drawing/2014/main" id="{0970FF01-1A40-45E9-9824-48217F8425E8}"/>
                </a:ext>
              </a:extLst>
            </p:cNvPr>
            <p:cNvSpPr/>
            <p:nvPr/>
          </p:nvSpPr>
          <p:spPr>
            <a:xfrm>
              <a:off x="4716780" y="5015142"/>
              <a:ext cx="3903980" cy="216000"/>
            </a:xfrm>
            <a:prstGeom prst="rect">
              <a:avLst/>
            </a:prstGeom>
            <a:solidFill>
              <a:srgbClr val="FFC000"/>
            </a:solidFill>
            <a:ln w="31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cxnSp>
          <p:nvCxnSpPr>
            <p:cNvPr id="127" name="直接连接符 126">
              <a:extLst>
                <a:ext uri="{FF2B5EF4-FFF2-40B4-BE49-F238E27FC236}">
                  <a16:creationId xmlns:a16="http://schemas.microsoft.com/office/drawing/2014/main" id="{41B04CC0-569B-43C2-897A-97CCD9681441}"/>
                </a:ext>
              </a:extLst>
            </p:cNvPr>
            <p:cNvCxnSpPr/>
            <p:nvPr/>
          </p:nvCxnSpPr>
          <p:spPr>
            <a:xfrm flipH="1">
              <a:off x="8153631" y="3807561"/>
              <a:ext cx="534294" cy="0"/>
            </a:xfrm>
            <a:prstGeom prst="line">
              <a:avLst/>
            </a:prstGeom>
            <a:noFill/>
            <a:ln w="25400" cap="flat" cmpd="sng" algn="ctr">
              <a:solidFill>
                <a:sysClr val="windowText" lastClr="000000"/>
              </a:solidFill>
              <a:prstDash val="solid"/>
              <a:miter lim="800000"/>
            </a:ln>
            <a:effectLst/>
          </p:spPr>
        </p:cxnSp>
        <p:cxnSp>
          <p:nvCxnSpPr>
            <p:cNvPr id="128" name="直接连接符 127">
              <a:extLst>
                <a:ext uri="{FF2B5EF4-FFF2-40B4-BE49-F238E27FC236}">
                  <a16:creationId xmlns:a16="http://schemas.microsoft.com/office/drawing/2014/main" id="{22191739-DF28-4A3D-B15C-1E7D79541F50}"/>
                </a:ext>
              </a:extLst>
            </p:cNvPr>
            <p:cNvCxnSpPr/>
            <p:nvPr/>
          </p:nvCxnSpPr>
          <p:spPr>
            <a:xfrm flipH="1">
              <a:off x="8168871" y="4236128"/>
              <a:ext cx="529214" cy="0"/>
            </a:xfrm>
            <a:prstGeom prst="line">
              <a:avLst/>
            </a:prstGeom>
            <a:noFill/>
            <a:ln w="25400" cap="flat" cmpd="sng" algn="ctr">
              <a:solidFill>
                <a:sysClr val="windowText" lastClr="000000"/>
              </a:solidFill>
              <a:prstDash val="solid"/>
              <a:miter lim="800000"/>
            </a:ln>
            <a:effectLst/>
          </p:spPr>
        </p:cxnSp>
        <p:sp>
          <p:nvSpPr>
            <p:cNvPr id="129" name="矩形 128">
              <a:extLst>
                <a:ext uri="{FF2B5EF4-FFF2-40B4-BE49-F238E27FC236}">
                  <a16:creationId xmlns:a16="http://schemas.microsoft.com/office/drawing/2014/main" id="{12745112-422E-49FE-8F17-4660ADA9DB2B}"/>
                </a:ext>
              </a:extLst>
            </p:cNvPr>
            <p:cNvSpPr/>
            <p:nvPr/>
          </p:nvSpPr>
          <p:spPr>
            <a:xfrm>
              <a:off x="3468347" y="3815642"/>
              <a:ext cx="297602" cy="404087"/>
            </a:xfrm>
            <a:prstGeom prst="rect">
              <a:avLst/>
            </a:prstGeom>
            <a:solidFill>
              <a:srgbClr val="2DB9B9">
                <a:lumMod val="50000"/>
                <a:alpha val="5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sp>
          <p:nvSpPr>
            <p:cNvPr id="130" name="文本框 129">
              <a:extLst>
                <a:ext uri="{FF2B5EF4-FFF2-40B4-BE49-F238E27FC236}">
                  <a16:creationId xmlns:a16="http://schemas.microsoft.com/office/drawing/2014/main" id="{2AE5711B-E0E7-494E-860C-02400FE478BD}"/>
                </a:ext>
              </a:extLst>
            </p:cNvPr>
            <p:cNvSpPr txBox="1"/>
            <p:nvPr/>
          </p:nvSpPr>
          <p:spPr>
            <a:xfrm>
              <a:off x="1982884" y="5333182"/>
              <a:ext cx="2932490" cy="369332"/>
            </a:xfrm>
            <a:prstGeom prst="rect">
              <a:avLst/>
            </a:prstGeom>
            <a:noFill/>
          </p:spPr>
          <p:txBody>
            <a:bodyPr wrap="square" rtlCol="0">
              <a:spAutoFit/>
            </a:bodyPr>
            <a:lstStyle/>
            <a:p>
              <a:pPr algn="ctr">
                <a:defRPr/>
              </a:pPr>
              <a:r>
                <a:rPr lang="en-US" altLang="zh-CN" kern="0" dirty="0" smtClean="0">
                  <a:solidFill>
                    <a:srgbClr val="3333FF"/>
                  </a:solidFill>
                  <a:latin typeface="Times New Roman" panose="02020603050405020304" pitchFamily="18" charset="0"/>
                  <a:cs typeface="Times New Roman" panose="02020603050405020304" pitchFamily="18" charset="0"/>
                </a:rPr>
                <a:t>5G </a:t>
              </a:r>
              <a:endParaRPr lang="zh-CN" altLang="en-US" kern="0" dirty="0">
                <a:solidFill>
                  <a:srgbClr val="3333FF"/>
                </a:solidFill>
                <a:latin typeface="黑体" panose="02010609060101010101" pitchFamily="49" charset="-122"/>
                <a:ea typeface="黑体" panose="02010609060101010101" pitchFamily="49" charset="-122"/>
              </a:endParaRPr>
            </a:p>
          </p:txBody>
        </p:sp>
        <p:cxnSp>
          <p:nvCxnSpPr>
            <p:cNvPr id="131" name="直接连接符 130">
              <a:extLst>
                <a:ext uri="{FF2B5EF4-FFF2-40B4-BE49-F238E27FC236}">
                  <a16:creationId xmlns:a16="http://schemas.microsoft.com/office/drawing/2014/main" id="{53BF4F8B-1000-49B0-A2E2-F6C1E1B30C5C}"/>
                </a:ext>
              </a:extLst>
            </p:cNvPr>
            <p:cNvCxnSpPr/>
            <p:nvPr/>
          </p:nvCxnSpPr>
          <p:spPr>
            <a:xfrm>
              <a:off x="3742014" y="4227864"/>
              <a:ext cx="414696" cy="481296"/>
            </a:xfrm>
            <a:prstGeom prst="line">
              <a:avLst/>
            </a:prstGeom>
            <a:noFill/>
            <a:ln w="6350" cap="flat" cmpd="sng" algn="ctr">
              <a:solidFill>
                <a:sysClr val="windowText" lastClr="000000"/>
              </a:solidFill>
              <a:prstDash val="dash"/>
              <a:miter lim="800000"/>
            </a:ln>
            <a:effectLst/>
          </p:spPr>
        </p:cxnSp>
        <p:cxnSp>
          <p:nvCxnSpPr>
            <p:cNvPr id="132" name="直接连接符 131">
              <a:extLst>
                <a:ext uri="{FF2B5EF4-FFF2-40B4-BE49-F238E27FC236}">
                  <a16:creationId xmlns:a16="http://schemas.microsoft.com/office/drawing/2014/main" id="{FEB883D4-E480-416A-9EDE-9DF877DE1924}"/>
                </a:ext>
              </a:extLst>
            </p:cNvPr>
            <p:cNvCxnSpPr/>
            <p:nvPr/>
          </p:nvCxnSpPr>
          <p:spPr>
            <a:xfrm flipH="1">
              <a:off x="2613660" y="4249521"/>
              <a:ext cx="854306" cy="486309"/>
            </a:xfrm>
            <a:prstGeom prst="line">
              <a:avLst/>
            </a:prstGeom>
            <a:noFill/>
            <a:ln w="6350" cap="flat" cmpd="sng" algn="ctr">
              <a:solidFill>
                <a:sysClr val="windowText" lastClr="000000"/>
              </a:solidFill>
              <a:prstDash val="dash"/>
              <a:miter lim="800000"/>
            </a:ln>
            <a:effectLst/>
          </p:spPr>
        </p:cxnSp>
        <p:cxnSp>
          <p:nvCxnSpPr>
            <p:cNvPr id="133" name="直接连接符 132">
              <a:extLst>
                <a:ext uri="{FF2B5EF4-FFF2-40B4-BE49-F238E27FC236}">
                  <a16:creationId xmlns:a16="http://schemas.microsoft.com/office/drawing/2014/main" id="{330CF781-8DE6-4FB9-9A18-FD2194B307DD}"/>
                </a:ext>
              </a:extLst>
            </p:cNvPr>
            <p:cNvCxnSpPr/>
            <p:nvPr/>
          </p:nvCxnSpPr>
          <p:spPr>
            <a:xfrm flipH="1">
              <a:off x="2608431" y="4726636"/>
              <a:ext cx="476" cy="271939"/>
            </a:xfrm>
            <a:prstGeom prst="line">
              <a:avLst/>
            </a:prstGeom>
            <a:noFill/>
            <a:ln w="6350" cap="flat" cmpd="sng" algn="ctr">
              <a:solidFill>
                <a:sysClr val="windowText" lastClr="000000"/>
              </a:solidFill>
              <a:prstDash val="dash"/>
              <a:miter lim="800000"/>
            </a:ln>
            <a:effectLst/>
          </p:spPr>
        </p:cxnSp>
        <p:cxnSp>
          <p:nvCxnSpPr>
            <p:cNvPr id="134" name="直接连接符 133">
              <a:extLst>
                <a:ext uri="{FF2B5EF4-FFF2-40B4-BE49-F238E27FC236}">
                  <a16:creationId xmlns:a16="http://schemas.microsoft.com/office/drawing/2014/main" id="{33D9614D-65B0-431E-9781-409F1F81733F}"/>
                </a:ext>
              </a:extLst>
            </p:cNvPr>
            <p:cNvCxnSpPr/>
            <p:nvPr/>
          </p:nvCxnSpPr>
          <p:spPr>
            <a:xfrm flipH="1">
              <a:off x="4162911" y="4720540"/>
              <a:ext cx="476" cy="271939"/>
            </a:xfrm>
            <a:prstGeom prst="line">
              <a:avLst/>
            </a:prstGeom>
            <a:noFill/>
            <a:ln w="6350" cap="flat" cmpd="sng" algn="ctr">
              <a:solidFill>
                <a:sysClr val="windowText" lastClr="000000"/>
              </a:solidFill>
              <a:prstDash val="dash"/>
              <a:miter lim="800000"/>
            </a:ln>
            <a:effectLst/>
          </p:spPr>
        </p:cxnSp>
        <p:sp>
          <p:nvSpPr>
            <p:cNvPr id="135" name="文本框 134">
              <a:extLst>
                <a:ext uri="{FF2B5EF4-FFF2-40B4-BE49-F238E27FC236}">
                  <a16:creationId xmlns:a16="http://schemas.microsoft.com/office/drawing/2014/main" id="{C3337E39-17A7-4FF4-85C7-9077A1BC1365}"/>
                </a:ext>
              </a:extLst>
            </p:cNvPr>
            <p:cNvSpPr txBox="1"/>
            <p:nvPr/>
          </p:nvSpPr>
          <p:spPr>
            <a:xfrm>
              <a:off x="2974217" y="4557383"/>
              <a:ext cx="793807" cy="369332"/>
            </a:xfrm>
            <a:prstGeom prst="rect">
              <a:avLst/>
            </a:prstGeom>
            <a:solidFill>
              <a:sysClr val="window" lastClr="FFFFFF"/>
            </a:solidFill>
          </p:spPr>
          <p:txBody>
            <a:bodyPr wrap="none" rtlCol="0">
              <a:spAutoFit/>
            </a:bodyPr>
            <a:lstStyle/>
            <a:p>
              <a:pPr>
                <a:defRPr/>
              </a:pPr>
              <a:r>
                <a:rPr lang="en-US" altLang="zh-CN" kern="0" dirty="0">
                  <a:solidFill>
                    <a:srgbClr val="000000"/>
                  </a:solidFill>
                  <a:latin typeface="Times New Roman" panose="02020603050405020304" pitchFamily="18" charset="0"/>
                  <a:cs typeface="Times New Roman" panose="02020603050405020304" pitchFamily="18" charset="0"/>
                </a:rPr>
                <a:t>2</a:t>
              </a:r>
              <a:r>
                <a:rPr lang="en-US" altLang="zh-CN" kern="0" dirty="0" smtClean="0">
                  <a:solidFill>
                    <a:srgbClr val="000000"/>
                  </a:solidFill>
                  <a:latin typeface="Times New Roman" panose="02020603050405020304" pitchFamily="18" charset="0"/>
                  <a:cs typeface="Times New Roman" panose="02020603050405020304" pitchFamily="18" charset="0"/>
                </a:rPr>
                <a:t> </a:t>
              </a:r>
              <a:r>
                <a:rPr lang="en-US" altLang="zh-CN" kern="0" dirty="0">
                  <a:solidFill>
                    <a:srgbClr val="000000"/>
                  </a:solidFill>
                  <a:latin typeface="Times New Roman" panose="02020603050405020304" pitchFamily="18" charset="0"/>
                  <a:cs typeface="Times New Roman" panose="02020603050405020304" pitchFamily="18" charset="0"/>
                </a:rPr>
                <a:t>GHz</a:t>
              </a:r>
              <a:endParaRPr lang="zh-CN" altLang="en-US" sz="1600" kern="0" dirty="0">
                <a:solidFill>
                  <a:srgbClr val="000000"/>
                </a:solidFill>
                <a:latin typeface="Times New Roman" panose="02020603050405020304" pitchFamily="18" charset="0"/>
                <a:cs typeface="Times New Roman" panose="02020603050405020304" pitchFamily="18" charset="0"/>
              </a:endParaRPr>
            </a:p>
          </p:txBody>
        </p:sp>
        <p:cxnSp>
          <p:nvCxnSpPr>
            <p:cNvPr id="136" name="直接箭头连接符 135">
              <a:extLst>
                <a:ext uri="{FF2B5EF4-FFF2-40B4-BE49-F238E27FC236}">
                  <a16:creationId xmlns:a16="http://schemas.microsoft.com/office/drawing/2014/main" id="{C0E7DCB9-D243-48BA-BB22-EDC3698B1083}"/>
                </a:ext>
              </a:extLst>
            </p:cNvPr>
            <p:cNvCxnSpPr/>
            <p:nvPr/>
          </p:nvCxnSpPr>
          <p:spPr>
            <a:xfrm>
              <a:off x="2611986" y="4956507"/>
              <a:ext cx="1548000" cy="634"/>
            </a:xfrm>
            <a:prstGeom prst="straightConnector1">
              <a:avLst/>
            </a:prstGeom>
            <a:noFill/>
            <a:ln w="12700" cap="flat" cmpd="sng" algn="ctr">
              <a:solidFill>
                <a:sysClr val="windowText" lastClr="000000"/>
              </a:solidFill>
              <a:prstDash val="sysDash"/>
              <a:miter lim="800000"/>
              <a:headEnd type="triangle"/>
              <a:tailEnd type="triangle"/>
            </a:ln>
            <a:effectLst/>
          </p:spPr>
        </p:cxnSp>
        <p:cxnSp>
          <p:nvCxnSpPr>
            <p:cNvPr id="137" name="直接连接符 136">
              <a:extLst>
                <a:ext uri="{FF2B5EF4-FFF2-40B4-BE49-F238E27FC236}">
                  <a16:creationId xmlns:a16="http://schemas.microsoft.com/office/drawing/2014/main" id="{A29CA541-ED56-4FFA-82BC-0CE17F9CFE2E}"/>
                </a:ext>
              </a:extLst>
            </p:cNvPr>
            <p:cNvCxnSpPr/>
            <p:nvPr/>
          </p:nvCxnSpPr>
          <p:spPr>
            <a:xfrm flipH="1">
              <a:off x="1826713" y="3805275"/>
              <a:ext cx="256500" cy="0"/>
            </a:xfrm>
            <a:prstGeom prst="line">
              <a:avLst/>
            </a:prstGeom>
            <a:noFill/>
            <a:ln w="38100" cap="flat" cmpd="sng" algn="ctr">
              <a:solidFill>
                <a:sysClr val="window" lastClr="FFFFFF"/>
              </a:solidFill>
              <a:prstDash val="solid"/>
              <a:miter lim="800000"/>
            </a:ln>
            <a:effectLst/>
          </p:spPr>
        </p:cxnSp>
        <p:cxnSp>
          <p:nvCxnSpPr>
            <p:cNvPr id="138" name="直接连接符 137">
              <a:extLst>
                <a:ext uri="{FF2B5EF4-FFF2-40B4-BE49-F238E27FC236}">
                  <a16:creationId xmlns:a16="http://schemas.microsoft.com/office/drawing/2014/main" id="{2CC54225-BFE0-453E-B0EF-9030803D70CC}"/>
                </a:ext>
              </a:extLst>
            </p:cNvPr>
            <p:cNvCxnSpPr/>
            <p:nvPr/>
          </p:nvCxnSpPr>
          <p:spPr>
            <a:xfrm flipH="1">
              <a:off x="1832428" y="4240311"/>
              <a:ext cx="256500" cy="0"/>
            </a:xfrm>
            <a:prstGeom prst="line">
              <a:avLst/>
            </a:prstGeom>
            <a:noFill/>
            <a:ln w="38100" cap="flat" cmpd="sng" algn="ctr">
              <a:solidFill>
                <a:sysClr val="window" lastClr="FFFFFF"/>
              </a:solidFill>
              <a:prstDash val="solid"/>
              <a:miter lim="800000"/>
            </a:ln>
            <a:effectLst/>
          </p:spPr>
        </p:cxnSp>
        <p:sp>
          <p:nvSpPr>
            <p:cNvPr id="139" name="任意多边形 173">
              <a:extLst>
                <a:ext uri="{FF2B5EF4-FFF2-40B4-BE49-F238E27FC236}">
                  <a16:creationId xmlns:a16="http://schemas.microsoft.com/office/drawing/2014/main" id="{C17BBDC1-C008-4BEF-B65F-F24F509C104A}"/>
                </a:ext>
              </a:extLst>
            </p:cNvPr>
            <p:cNvSpPr/>
            <p:nvPr/>
          </p:nvSpPr>
          <p:spPr>
            <a:xfrm>
              <a:off x="1759078" y="3750031"/>
              <a:ext cx="116213" cy="530066"/>
            </a:xfrm>
            <a:custGeom>
              <a:avLst/>
              <a:gdLst>
                <a:gd name="connsiteX0" fmla="*/ 96530 w 101958"/>
                <a:gd name="connsiteY0" fmla="*/ 0 h 566420"/>
                <a:gd name="connsiteX1" fmla="*/ 10 w 101958"/>
                <a:gd name="connsiteY1" fmla="*/ 198120 h 566420"/>
                <a:gd name="connsiteX2" fmla="*/ 101610 w 101958"/>
                <a:gd name="connsiteY2" fmla="*/ 401320 h 566420"/>
                <a:gd name="connsiteX3" fmla="*/ 33030 w 101958"/>
                <a:gd name="connsiteY3" fmla="*/ 566420 h 566420"/>
              </a:gdLst>
              <a:ahLst/>
              <a:cxnLst>
                <a:cxn ang="0">
                  <a:pos x="connsiteX0" y="connsiteY0"/>
                </a:cxn>
                <a:cxn ang="0">
                  <a:pos x="connsiteX1" y="connsiteY1"/>
                </a:cxn>
                <a:cxn ang="0">
                  <a:pos x="connsiteX2" y="connsiteY2"/>
                </a:cxn>
                <a:cxn ang="0">
                  <a:pos x="connsiteX3" y="connsiteY3"/>
                </a:cxn>
              </a:cxnLst>
              <a:rect l="l" t="t" r="r" b="b"/>
              <a:pathLst>
                <a:path w="101958" h="566420">
                  <a:moveTo>
                    <a:pt x="96530" y="0"/>
                  </a:moveTo>
                  <a:cubicBezTo>
                    <a:pt x="47846" y="65616"/>
                    <a:pt x="-837" y="131233"/>
                    <a:pt x="10" y="198120"/>
                  </a:cubicBezTo>
                  <a:cubicBezTo>
                    <a:pt x="857" y="265007"/>
                    <a:pt x="96107" y="339937"/>
                    <a:pt x="101610" y="401320"/>
                  </a:cubicBezTo>
                  <a:cubicBezTo>
                    <a:pt x="107113" y="462703"/>
                    <a:pt x="45730" y="537633"/>
                    <a:pt x="33030" y="566420"/>
                  </a:cubicBezTo>
                </a:path>
              </a:pathLst>
            </a:cu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sp>
          <p:nvSpPr>
            <p:cNvPr id="140" name="任意多边形 174">
              <a:extLst>
                <a:ext uri="{FF2B5EF4-FFF2-40B4-BE49-F238E27FC236}">
                  <a16:creationId xmlns:a16="http://schemas.microsoft.com/office/drawing/2014/main" id="{AFECF767-EBE8-4553-BDDB-6B3EE2348CE4}"/>
                </a:ext>
              </a:extLst>
            </p:cNvPr>
            <p:cNvSpPr/>
            <p:nvPr/>
          </p:nvSpPr>
          <p:spPr>
            <a:xfrm>
              <a:off x="2014824" y="3757174"/>
              <a:ext cx="116213" cy="530066"/>
            </a:xfrm>
            <a:custGeom>
              <a:avLst/>
              <a:gdLst>
                <a:gd name="connsiteX0" fmla="*/ 96530 w 101958"/>
                <a:gd name="connsiteY0" fmla="*/ 0 h 566420"/>
                <a:gd name="connsiteX1" fmla="*/ 10 w 101958"/>
                <a:gd name="connsiteY1" fmla="*/ 198120 h 566420"/>
                <a:gd name="connsiteX2" fmla="*/ 101610 w 101958"/>
                <a:gd name="connsiteY2" fmla="*/ 401320 h 566420"/>
                <a:gd name="connsiteX3" fmla="*/ 33030 w 101958"/>
                <a:gd name="connsiteY3" fmla="*/ 566420 h 566420"/>
              </a:gdLst>
              <a:ahLst/>
              <a:cxnLst>
                <a:cxn ang="0">
                  <a:pos x="connsiteX0" y="connsiteY0"/>
                </a:cxn>
                <a:cxn ang="0">
                  <a:pos x="connsiteX1" y="connsiteY1"/>
                </a:cxn>
                <a:cxn ang="0">
                  <a:pos x="connsiteX2" y="connsiteY2"/>
                </a:cxn>
                <a:cxn ang="0">
                  <a:pos x="connsiteX3" y="connsiteY3"/>
                </a:cxn>
              </a:cxnLst>
              <a:rect l="l" t="t" r="r" b="b"/>
              <a:pathLst>
                <a:path w="101958" h="566420">
                  <a:moveTo>
                    <a:pt x="96530" y="0"/>
                  </a:moveTo>
                  <a:cubicBezTo>
                    <a:pt x="47846" y="65616"/>
                    <a:pt x="-837" y="131233"/>
                    <a:pt x="10" y="198120"/>
                  </a:cubicBezTo>
                  <a:cubicBezTo>
                    <a:pt x="857" y="265007"/>
                    <a:pt x="96107" y="339937"/>
                    <a:pt x="101610" y="401320"/>
                  </a:cubicBezTo>
                  <a:cubicBezTo>
                    <a:pt x="107113" y="462703"/>
                    <a:pt x="45730" y="537633"/>
                    <a:pt x="33030" y="566420"/>
                  </a:cubicBezTo>
                </a:path>
              </a:pathLst>
            </a:cu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sp>
          <p:nvSpPr>
            <p:cNvPr id="141" name="矩形 140">
              <a:extLst>
                <a:ext uri="{FF2B5EF4-FFF2-40B4-BE49-F238E27FC236}">
                  <a16:creationId xmlns:a16="http://schemas.microsoft.com/office/drawing/2014/main" id="{4E126AE9-A162-4352-8E3D-C723E6605E34}"/>
                </a:ext>
              </a:extLst>
            </p:cNvPr>
            <p:cNvSpPr/>
            <p:nvPr/>
          </p:nvSpPr>
          <p:spPr>
            <a:xfrm>
              <a:off x="6253711" y="3820722"/>
              <a:ext cx="863370" cy="414000"/>
            </a:xfrm>
            <a:prstGeom prst="rect">
              <a:avLst/>
            </a:prstGeom>
            <a:solidFill>
              <a:srgbClr val="FFC000">
                <a:alpha val="5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endParaRPr>
            </a:p>
          </p:txBody>
        </p:sp>
        <p:cxnSp>
          <p:nvCxnSpPr>
            <p:cNvPr id="142" name="直接连接符 141">
              <a:extLst>
                <a:ext uri="{FF2B5EF4-FFF2-40B4-BE49-F238E27FC236}">
                  <a16:creationId xmlns:a16="http://schemas.microsoft.com/office/drawing/2014/main" id="{BF8BBB94-F01B-4413-B8EA-C71D9F572524}"/>
                </a:ext>
              </a:extLst>
            </p:cNvPr>
            <p:cNvCxnSpPr/>
            <p:nvPr/>
          </p:nvCxnSpPr>
          <p:spPr>
            <a:xfrm flipH="1">
              <a:off x="4724251" y="4741876"/>
              <a:ext cx="476" cy="271939"/>
            </a:xfrm>
            <a:prstGeom prst="line">
              <a:avLst/>
            </a:prstGeom>
            <a:noFill/>
            <a:ln w="6350" cap="flat" cmpd="sng" algn="ctr">
              <a:solidFill>
                <a:sysClr val="windowText" lastClr="000000"/>
              </a:solidFill>
              <a:prstDash val="dash"/>
              <a:miter lim="800000"/>
            </a:ln>
            <a:effectLst/>
          </p:spPr>
        </p:cxnSp>
        <p:cxnSp>
          <p:nvCxnSpPr>
            <p:cNvPr id="143" name="直接连接符 142">
              <a:extLst>
                <a:ext uri="{FF2B5EF4-FFF2-40B4-BE49-F238E27FC236}">
                  <a16:creationId xmlns:a16="http://schemas.microsoft.com/office/drawing/2014/main" id="{AAAD58A2-3426-455B-87E0-D7F88DF738B2}"/>
                </a:ext>
              </a:extLst>
            </p:cNvPr>
            <p:cNvCxnSpPr/>
            <p:nvPr/>
          </p:nvCxnSpPr>
          <p:spPr>
            <a:xfrm flipH="1">
              <a:off x="8615531" y="4731970"/>
              <a:ext cx="476" cy="271939"/>
            </a:xfrm>
            <a:prstGeom prst="line">
              <a:avLst/>
            </a:prstGeom>
            <a:noFill/>
            <a:ln w="6350" cap="flat" cmpd="sng" algn="ctr">
              <a:solidFill>
                <a:sysClr val="windowText" lastClr="000000"/>
              </a:solidFill>
              <a:prstDash val="dash"/>
              <a:miter lim="800000"/>
            </a:ln>
            <a:effectLst/>
          </p:spPr>
        </p:cxnSp>
        <p:cxnSp>
          <p:nvCxnSpPr>
            <p:cNvPr id="144" name="直接连接符 143">
              <a:extLst>
                <a:ext uri="{FF2B5EF4-FFF2-40B4-BE49-F238E27FC236}">
                  <a16:creationId xmlns:a16="http://schemas.microsoft.com/office/drawing/2014/main" id="{A0E55252-2DD5-449D-8F92-BD523BB49CB7}"/>
                </a:ext>
              </a:extLst>
            </p:cNvPr>
            <p:cNvCxnSpPr/>
            <p:nvPr/>
          </p:nvCxnSpPr>
          <p:spPr>
            <a:xfrm>
              <a:off x="7124700" y="4251960"/>
              <a:ext cx="1489710" cy="480060"/>
            </a:xfrm>
            <a:prstGeom prst="line">
              <a:avLst/>
            </a:prstGeom>
            <a:noFill/>
            <a:ln w="6350" cap="flat" cmpd="sng" algn="ctr">
              <a:solidFill>
                <a:sysClr val="windowText" lastClr="000000"/>
              </a:solidFill>
              <a:prstDash val="dash"/>
              <a:miter lim="800000"/>
            </a:ln>
            <a:effectLst/>
          </p:spPr>
        </p:cxnSp>
        <p:cxnSp>
          <p:nvCxnSpPr>
            <p:cNvPr id="145" name="直接连接符 144">
              <a:extLst>
                <a:ext uri="{FF2B5EF4-FFF2-40B4-BE49-F238E27FC236}">
                  <a16:creationId xmlns:a16="http://schemas.microsoft.com/office/drawing/2014/main" id="{A5D098EB-9282-4623-A88A-9F72F53783EB}"/>
                </a:ext>
              </a:extLst>
            </p:cNvPr>
            <p:cNvCxnSpPr/>
            <p:nvPr/>
          </p:nvCxnSpPr>
          <p:spPr>
            <a:xfrm flipH="1">
              <a:off x="4724400" y="4251960"/>
              <a:ext cx="1539241" cy="502920"/>
            </a:xfrm>
            <a:prstGeom prst="line">
              <a:avLst/>
            </a:prstGeom>
            <a:noFill/>
            <a:ln w="6350" cap="flat" cmpd="sng" algn="ctr">
              <a:solidFill>
                <a:sysClr val="windowText" lastClr="000000"/>
              </a:solidFill>
              <a:prstDash val="dash"/>
              <a:miter lim="800000"/>
            </a:ln>
            <a:effectLst/>
          </p:spPr>
        </p:cxnSp>
        <p:cxnSp>
          <p:nvCxnSpPr>
            <p:cNvPr id="146" name="直接箭头连接符 145">
              <a:extLst>
                <a:ext uri="{FF2B5EF4-FFF2-40B4-BE49-F238E27FC236}">
                  <a16:creationId xmlns:a16="http://schemas.microsoft.com/office/drawing/2014/main" id="{08E3E549-8A6D-4021-B4A1-1212FE076466}"/>
                </a:ext>
              </a:extLst>
            </p:cNvPr>
            <p:cNvCxnSpPr/>
            <p:nvPr/>
          </p:nvCxnSpPr>
          <p:spPr>
            <a:xfrm>
              <a:off x="4734560" y="4940659"/>
              <a:ext cx="3878918" cy="0"/>
            </a:xfrm>
            <a:prstGeom prst="straightConnector1">
              <a:avLst/>
            </a:prstGeom>
            <a:noFill/>
            <a:ln w="12700" cap="flat" cmpd="sng" algn="ctr">
              <a:solidFill>
                <a:sysClr val="windowText" lastClr="000000"/>
              </a:solidFill>
              <a:prstDash val="sysDash"/>
              <a:miter lim="800000"/>
              <a:headEnd type="triangle"/>
              <a:tailEnd type="triangle"/>
            </a:ln>
            <a:effectLst/>
          </p:spPr>
        </p:cxnSp>
        <p:sp>
          <p:nvSpPr>
            <p:cNvPr id="147" name="文本框 146">
              <a:extLst>
                <a:ext uri="{FF2B5EF4-FFF2-40B4-BE49-F238E27FC236}">
                  <a16:creationId xmlns:a16="http://schemas.microsoft.com/office/drawing/2014/main" id="{9D6F4B70-BE3B-40E8-B0B8-3B57EFEEA3B8}"/>
                </a:ext>
              </a:extLst>
            </p:cNvPr>
            <p:cNvSpPr txBox="1"/>
            <p:nvPr/>
          </p:nvSpPr>
          <p:spPr>
            <a:xfrm>
              <a:off x="6101909" y="4566416"/>
              <a:ext cx="909223" cy="369332"/>
            </a:xfrm>
            <a:prstGeom prst="rect">
              <a:avLst/>
            </a:prstGeom>
            <a:noFill/>
          </p:spPr>
          <p:txBody>
            <a:bodyPr wrap="none" rtlCol="0">
              <a:spAutoFit/>
            </a:bodyPr>
            <a:lstStyle/>
            <a:p>
              <a:r>
                <a:rPr lang="en-US" altLang="zh-CN" dirty="0">
                  <a:solidFill>
                    <a:srgbClr val="000000"/>
                  </a:solidFill>
                  <a:latin typeface="Times New Roman" panose="02020603050405020304" pitchFamily="18" charset="0"/>
                  <a:cs typeface="Times New Roman" panose="02020603050405020304" pitchFamily="18" charset="0"/>
                </a:rPr>
                <a:t>20 GHz</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148" name="文本框 147">
              <a:extLst>
                <a:ext uri="{FF2B5EF4-FFF2-40B4-BE49-F238E27FC236}">
                  <a16:creationId xmlns:a16="http://schemas.microsoft.com/office/drawing/2014/main" id="{B20D9814-F510-4AD8-B02A-2F64C405AFF6}"/>
                </a:ext>
              </a:extLst>
            </p:cNvPr>
            <p:cNvSpPr txBox="1"/>
            <p:nvPr/>
          </p:nvSpPr>
          <p:spPr>
            <a:xfrm>
              <a:off x="5908417" y="5350294"/>
              <a:ext cx="1544012" cy="369332"/>
            </a:xfrm>
            <a:prstGeom prst="rect">
              <a:avLst/>
            </a:prstGeom>
            <a:noFill/>
          </p:spPr>
          <p:txBody>
            <a:bodyPr wrap="none" rtlCol="0">
              <a:spAutoFit/>
            </a:bodyPr>
            <a:lstStyle/>
            <a:p>
              <a:pPr>
                <a:defRPr/>
              </a:pPr>
              <a:r>
                <a:rPr lang="en-US" altLang="zh-CN" kern="0" dirty="0">
                  <a:solidFill>
                    <a:srgbClr val="3333FF"/>
                  </a:solidFill>
                  <a:latin typeface="Times New Roman" panose="02020603050405020304" pitchFamily="18" charset="0"/>
                  <a:cs typeface="Times New Roman" panose="02020603050405020304" pitchFamily="18" charset="0"/>
                </a:rPr>
                <a:t>EU 6G Project</a:t>
              </a:r>
              <a:endParaRPr lang="zh-CN" altLang="en-US" kern="0" dirty="0">
                <a:solidFill>
                  <a:srgbClr val="3333FF"/>
                </a:solidFill>
                <a:latin typeface="黑体" panose="02010609060101010101" pitchFamily="49" charset="-122"/>
                <a:ea typeface="黑体" panose="02010609060101010101" pitchFamily="49" charset="-122"/>
              </a:endParaRPr>
            </a:p>
          </p:txBody>
        </p:sp>
        <p:cxnSp>
          <p:nvCxnSpPr>
            <p:cNvPr id="151" name="直接连接符 150">
              <a:extLst>
                <a:ext uri="{FF2B5EF4-FFF2-40B4-BE49-F238E27FC236}">
                  <a16:creationId xmlns:a16="http://schemas.microsoft.com/office/drawing/2014/main" id="{4EF2FE62-5A38-4862-859A-49D992FB472B}"/>
                </a:ext>
              </a:extLst>
            </p:cNvPr>
            <p:cNvCxnSpPr/>
            <p:nvPr/>
          </p:nvCxnSpPr>
          <p:spPr>
            <a:xfrm>
              <a:off x="8168087" y="3042920"/>
              <a:ext cx="0" cy="1188998"/>
            </a:xfrm>
            <a:prstGeom prst="line">
              <a:avLst/>
            </a:prstGeom>
            <a:noFill/>
            <a:ln w="25400" cap="flat" cmpd="sng" algn="ctr">
              <a:solidFill>
                <a:srgbClr val="99CC99">
                  <a:lumMod val="75000"/>
                </a:srgbClr>
              </a:solidFill>
              <a:prstDash val="sysDash"/>
              <a:miter lim="800000"/>
            </a:ln>
            <a:effectLst/>
          </p:spPr>
        </p:cxnSp>
        <p:sp>
          <p:nvSpPr>
            <p:cNvPr id="153" name="矩形 152">
              <a:extLst>
                <a:ext uri="{FF2B5EF4-FFF2-40B4-BE49-F238E27FC236}">
                  <a16:creationId xmlns:a16="http://schemas.microsoft.com/office/drawing/2014/main" id="{B8F0E401-6EFF-41B4-A5F9-F6AF36724B9B}"/>
                </a:ext>
              </a:extLst>
            </p:cNvPr>
            <p:cNvSpPr/>
            <p:nvPr/>
          </p:nvSpPr>
          <p:spPr bwMode="auto">
            <a:xfrm>
              <a:off x="2524760" y="2636520"/>
              <a:ext cx="3642360" cy="327660"/>
            </a:xfrm>
            <a:prstGeom prst="rect">
              <a:avLst/>
            </a:prstGeom>
            <a:solidFill>
              <a:srgbClr val="FD5E4D"/>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Font typeface="Arial" pitchFamily="34" charset="0"/>
                <a:buNone/>
              </a:pPr>
              <a:r>
                <a:rPr lang="en-US" altLang="zh-CN" b="1"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rPr>
                <a:t>Millimeter-wave</a:t>
              </a:r>
              <a:endParaRPr lang="zh-CN" altLang="en-US" b="1"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54" name="直接连接符 153">
              <a:extLst>
                <a:ext uri="{FF2B5EF4-FFF2-40B4-BE49-F238E27FC236}">
                  <a16:creationId xmlns:a16="http://schemas.microsoft.com/office/drawing/2014/main" id="{CF765EB5-5326-46FE-8350-16AB6BB8E164}"/>
                </a:ext>
              </a:extLst>
            </p:cNvPr>
            <p:cNvCxnSpPr/>
            <p:nvPr/>
          </p:nvCxnSpPr>
          <p:spPr>
            <a:xfrm>
              <a:off x="2508452" y="3815127"/>
              <a:ext cx="0" cy="429491"/>
            </a:xfrm>
            <a:prstGeom prst="line">
              <a:avLst/>
            </a:prstGeom>
            <a:noFill/>
            <a:ln w="25400" cap="flat" cmpd="sng" algn="ctr">
              <a:solidFill>
                <a:sysClr val="windowText" lastClr="000000"/>
              </a:solidFill>
              <a:prstDash val="solid"/>
              <a:miter lim="800000"/>
            </a:ln>
            <a:effectLst/>
          </p:spPr>
        </p:cxnSp>
        <p:cxnSp>
          <p:nvCxnSpPr>
            <p:cNvPr id="155" name="直接连接符 154">
              <a:extLst>
                <a:ext uri="{FF2B5EF4-FFF2-40B4-BE49-F238E27FC236}">
                  <a16:creationId xmlns:a16="http://schemas.microsoft.com/office/drawing/2014/main" id="{76260550-0DF7-4C96-9E5C-3D960AF2A171}"/>
                </a:ext>
              </a:extLst>
            </p:cNvPr>
            <p:cNvCxnSpPr/>
            <p:nvPr/>
          </p:nvCxnSpPr>
          <p:spPr>
            <a:xfrm>
              <a:off x="6169862" y="3799887"/>
              <a:ext cx="0" cy="429491"/>
            </a:xfrm>
            <a:prstGeom prst="line">
              <a:avLst/>
            </a:prstGeom>
            <a:noFill/>
            <a:ln w="25400" cap="flat" cmpd="sng" algn="ctr">
              <a:solidFill>
                <a:sysClr val="windowText" lastClr="000000"/>
              </a:solidFill>
              <a:prstDash val="solid"/>
              <a:miter lim="800000"/>
            </a:ln>
            <a:effectLst/>
          </p:spPr>
        </p:cxnSp>
        <p:sp>
          <p:nvSpPr>
            <p:cNvPr id="156" name="矩形 155">
              <a:extLst>
                <a:ext uri="{FF2B5EF4-FFF2-40B4-BE49-F238E27FC236}">
                  <a16:creationId xmlns:a16="http://schemas.microsoft.com/office/drawing/2014/main" id="{1DB8DF4B-C158-4B4A-89F0-D2DE27710D94}"/>
                </a:ext>
              </a:extLst>
            </p:cNvPr>
            <p:cNvSpPr/>
            <p:nvPr/>
          </p:nvSpPr>
          <p:spPr bwMode="auto">
            <a:xfrm>
              <a:off x="4057650" y="3041904"/>
              <a:ext cx="4106799" cy="323088"/>
            </a:xfrm>
            <a:prstGeom prst="rect">
              <a:avLst/>
            </a:prstGeom>
            <a:solidFill>
              <a:srgbClr val="5DAE5D"/>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altLang="zh-CN" b="1" dirty="0" smtClean="0">
                  <a:solidFill>
                    <a:srgbClr val="FFFFFF"/>
                  </a:solidFill>
                  <a:latin typeface="Times New Roman" panose="02020603050405020304" pitchFamily="18" charset="0"/>
                  <a:ea typeface="黑体" panose="02010609060101010101" pitchFamily="49" charset="-122"/>
                  <a:cs typeface="Times New Roman" panose="02020603050405020304" pitchFamily="18" charset="0"/>
                </a:rPr>
                <a:t>Tera</a:t>
              </a:r>
              <a:r>
                <a:rPr lang="en-US" altLang="zh-CN" b="1"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b="1" dirty="0" smtClean="0">
                  <a:solidFill>
                    <a:srgbClr val="FFFFFF"/>
                  </a:solidFill>
                  <a:latin typeface="Times New Roman" panose="02020603050405020304" pitchFamily="18" charset="0"/>
                  <a:ea typeface="黑体" panose="02010609060101010101" pitchFamily="49" charset="-122"/>
                  <a:cs typeface="Times New Roman" panose="02020603050405020304" pitchFamily="18" charset="0"/>
                </a:rPr>
                <a:t>ertz</a:t>
              </a:r>
              <a:endParaRPr lang="zh-CN" altLang="en-US" b="1"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57" name="直接连接符 156">
              <a:extLst>
                <a:ext uri="{FF2B5EF4-FFF2-40B4-BE49-F238E27FC236}">
                  <a16:creationId xmlns:a16="http://schemas.microsoft.com/office/drawing/2014/main" id="{7E1AB728-2D1D-4954-85A4-A57DC5D2715B}"/>
                </a:ext>
              </a:extLst>
            </p:cNvPr>
            <p:cNvCxnSpPr/>
            <p:nvPr/>
          </p:nvCxnSpPr>
          <p:spPr>
            <a:xfrm>
              <a:off x="8170112" y="3796077"/>
              <a:ext cx="0" cy="429491"/>
            </a:xfrm>
            <a:prstGeom prst="line">
              <a:avLst/>
            </a:prstGeom>
            <a:noFill/>
            <a:ln w="2540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627547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42885"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Background</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141577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THz </a:t>
            </a:r>
            <a:r>
              <a:rPr lang="en-US" altLang="zh-CN" sz="2400" b="1" dirty="0">
                <a:solidFill>
                  <a:schemeClr val="tx2"/>
                </a:solidFill>
                <a:latin typeface="Times New Roman" panose="02020603050405020304" pitchFamily="18" charset="0"/>
                <a:cs typeface="Times New Roman" panose="02020603050405020304" pitchFamily="18" charset="0"/>
              </a:rPr>
              <a:t>massive </a:t>
            </a:r>
            <a:r>
              <a:rPr lang="en-US" altLang="zh-CN" sz="2400" b="1" dirty="0" smtClean="0">
                <a:solidFill>
                  <a:schemeClr val="tx2"/>
                </a:solidFill>
                <a:latin typeface="Times New Roman" panose="02020603050405020304" pitchFamily="18" charset="0"/>
                <a:cs typeface="Times New Roman" panose="02020603050405020304" pitchFamily="18" charset="0"/>
              </a:rPr>
              <a:t>MIMO</a:t>
            </a:r>
            <a:endParaRPr lang="zh-CN" altLang="en-US" sz="2400" b="1" dirty="0" smtClean="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Clr>
                <a:srgbClr val="44546A"/>
              </a:buClr>
              <a:buFont typeface="Wingdings" panose="05000000000000000000" pitchFamily="2" charset="2"/>
              <a:buChar char="n"/>
            </a:pP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Higher attenuation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in THz frequency (160GHz: ~80dB/km</a:t>
            </a:r>
            <a:r>
              <a:rPr lang="zh-CN" altLang="en-US"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Massive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MIMO: generate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narrow beams</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expand coverage</a:t>
            </a:r>
            <a:endParaRPr lang="en-US" altLang="zh-CN" sz="2000" dirty="0">
              <a:solidFill>
                <a:schemeClr val="tx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0FA2AF4B-3374-4741-BE96-B31A1F520B33}"/>
              </a:ext>
            </a:extLst>
          </p:cNvPr>
          <p:cNvSpPr/>
          <p:nvPr/>
        </p:nvSpPr>
        <p:spPr bwMode="auto">
          <a:xfrm>
            <a:off x="4926867" y="3139019"/>
            <a:ext cx="3921285" cy="2275091"/>
          </a:xfrm>
          <a:prstGeom prst="ellipse">
            <a:avLst/>
          </a:prstGeom>
          <a:solidFill>
            <a:srgbClr val="FFFFFF">
              <a:lumMod val="85000"/>
            </a:srgbClr>
          </a:solidFill>
          <a:ln w="12700" cap="flat" cmpd="sng" algn="ctr">
            <a:solidFill>
              <a:srgbClr val="0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2400" b="0" i="0" u="none" strike="noStrike" kern="0" cap="none" spc="0" normalizeH="0" baseline="0" noProof="0">
              <a:ln>
                <a:noFill/>
              </a:ln>
              <a:solidFill>
                <a:srgbClr val="003366"/>
              </a:solidFill>
              <a:effectLst/>
              <a:uLnTx/>
              <a:uFillTx/>
              <a:latin typeface="Arial" pitchFamily="34" charset="0"/>
              <a:ea typeface="宋体" pitchFamily="2" charset="-122"/>
            </a:endParaRPr>
          </a:p>
        </p:txBody>
      </p:sp>
      <p:sp>
        <p:nvSpPr>
          <p:cNvPr id="13" name="椭圆 12">
            <a:extLst>
              <a:ext uri="{FF2B5EF4-FFF2-40B4-BE49-F238E27FC236}">
                <a16:creationId xmlns:a16="http://schemas.microsoft.com/office/drawing/2014/main" id="{6BDECE62-7157-42C4-B1B0-4CE3385A8E3F}"/>
              </a:ext>
            </a:extLst>
          </p:cNvPr>
          <p:cNvSpPr/>
          <p:nvPr/>
        </p:nvSpPr>
        <p:spPr bwMode="auto">
          <a:xfrm>
            <a:off x="1435232" y="3832256"/>
            <a:ext cx="1652954" cy="413238"/>
          </a:xfrm>
          <a:prstGeom prst="ellipse">
            <a:avLst/>
          </a:prstGeom>
          <a:solidFill>
            <a:srgbClr val="FFFFFF">
              <a:lumMod val="85000"/>
            </a:srgbClr>
          </a:solidFill>
          <a:ln w="12700" cap="flat" cmpd="sng" algn="ctr">
            <a:solidFill>
              <a:srgbClr val="0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2400" b="0" i="0" u="none" strike="noStrike" kern="0" cap="none" spc="0" normalizeH="0" baseline="0" noProof="0">
              <a:ln>
                <a:noFill/>
              </a:ln>
              <a:solidFill>
                <a:srgbClr val="003366"/>
              </a:solidFill>
              <a:effectLst/>
              <a:uLnTx/>
              <a:uFillTx/>
              <a:latin typeface="Arial" pitchFamily="34" charset="0"/>
              <a:ea typeface="宋体" pitchFamily="2" charset="-122"/>
            </a:endParaRPr>
          </a:p>
        </p:txBody>
      </p:sp>
      <p:pic>
        <p:nvPicPr>
          <p:cNvPr id="15" name="Picture 723">
            <a:extLst>
              <a:ext uri="{FF2B5EF4-FFF2-40B4-BE49-F238E27FC236}">
                <a16:creationId xmlns:a16="http://schemas.microsoft.com/office/drawing/2014/main" id="{50C42952-934D-4A25-9DC9-8325749B7A6F}"/>
              </a:ext>
            </a:extLst>
          </p:cNvPr>
          <p:cNvPicPr/>
          <p:nvPr/>
        </p:nvPicPr>
        <p:blipFill>
          <a:blip r:embed="rId3"/>
          <a:stretch>
            <a:fillRect/>
          </a:stretch>
        </p:blipFill>
        <p:spPr>
          <a:xfrm>
            <a:off x="7886194" y="4738749"/>
            <a:ext cx="223858" cy="411704"/>
          </a:xfrm>
          <a:prstGeom prst="rect">
            <a:avLst/>
          </a:prstGeom>
        </p:spPr>
      </p:pic>
      <p:grpSp>
        <p:nvGrpSpPr>
          <p:cNvPr id="16" name="组合 15">
            <a:extLst>
              <a:ext uri="{FF2B5EF4-FFF2-40B4-BE49-F238E27FC236}">
                <a16:creationId xmlns:a16="http://schemas.microsoft.com/office/drawing/2014/main" id="{4D8C4BC8-BE6B-4B10-BCFE-86B8C2678610}"/>
              </a:ext>
            </a:extLst>
          </p:cNvPr>
          <p:cNvGrpSpPr/>
          <p:nvPr/>
        </p:nvGrpSpPr>
        <p:grpSpPr>
          <a:xfrm>
            <a:off x="1980355" y="2777180"/>
            <a:ext cx="563979" cy="1367766"/>
            <a:chOff x="6904673" y="3535680"/>
            <a:chExt cx="541338" cy="1485583"/>
          </a:xfrm>
        </p:grpSpPr>
        <p:grpSp>
          <p:nvGrpSpPr>
            <p:cNvPr id="17" name="组合 16">
              <a:extLst>
                <a:ext uri="{FF2B5EF4-FFF2-40B4-BE49-F238E27FC236}">
                  <a16:creationId xmlns:a16="http://schemas.microsoft.com/office/drawing/2014/main" id="{9D216DE6-2DD1-4338-B789-BA749BE22772}"/>
                </a:ext>
              </a:extLst>
            </p:cNvPr>
            <p:cNvGrpSpPr/>
            <p:nvPr/>
          </p:nvGrpSpPr>
          <p:grpSpPr>
            <a:xfrm>
              <a:off x="6904673" y="3775075"/>
              <a:ext cx="541338" cy="1246188"/>
              <a:chOff x="6886893" y="3912235"/>
              <a:chExt cx="541338" cy="1246188"/>
            </a:xfrm>
          </p:grpSpPr>
          <p:sp>
            <p:nvSpPr>
              <p:cNvPr id="19" name="Line 21">
                <a:extLst>
                  <a:ext uri="{FF2B5EF4-FFF2-40B4-BE49-F238E27FC236}">
                    <a16:creationId xmlns:a16="http://schemas.microsoft.com/office/drawing/2014/main" id="{95DDF67F-D4B0-4260-B810-3B35392381CC}"/>
                  </a:ext>
                </a:extLst>
              </p:cNvPr>
              <p:cNvSpPr>
                <a:spLocks noChangeShapeType="1"/>
              </p:cNvSpPr>
              <p:nvPr/>
            </p:nvSpPr>
            <p:spPr bwMode="auto">
              <a:xfrm>
                <a:off x="7150418" y="3912235"/>
                <a:ext cx="0" cy="124618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dirty="0">
                  <a:solidFill>
                    <a:srgbClr val="003366"/>
                  </a:solidFill>
                  <a:latin typeface="Arial" charset="0"/>
                  <a:ea typeface="宋体" charset="0"/>
                </a:endParaRPr>
              </a:p>
            </p:txBody>
          </p:sp>
          <p:sp>
            <p:nvSpPr>
              <p:cNvPr id="20" name="Freeform 22">
                <a:extLst>
                  <a:ext uri="{FF2B5EF4-FFF2-40B4-BE49-F238E27FC236}">
                    <a16:creationId xmlns:a16="http://schemas.microsoft.com/office/drawing/2014/main" id="{B92A9EEA-AED7-46E1-84D4-6A10782E7875}"/>
                  </a:ext>
                </a:extLst>
              </p:cNvPr>
              <p:cNvSpPr>
                <a:spLocks/>
              </p:cNvSpPr>
              <p:nvPr/>
            </p:nvSpPr>
            <p:spPr bwMode="auto">
              <a:xfrm>
                <a:off x="6886893" y="4097973"/>
                <a:ext cx="225425" cy="896938"/>
              </a:xfrm>
              <a:custGeom>
                <a:avLst/>
                <a:gdLst>
                  <a:gd name="T0" fmla="*/ 142 w 142"/>
                  <a:gd name="T1" fmla="*/ 0 h 565"/>
                  <a:gd name="T2" fmla="*/ 0 w 142"/>
                  <a:gd name="T3" fmla="*/ 565 h 565"/>
                </a:gdLst>
                <a:ahLst/>
                <a:cxnLst>
                  <a:cxn ang="0">
                    <a:pos x="T0" y="T1"/>
                  </a:cxn>
                  <a:cxn ang="0">
                    <a:pos x="T2" y="T3"/>
                  </a:cxn>
                </a:cxnLst>
                <a:rect l="0" t="0" r="r" b="b"/>
                <a:pathLst>
                  <a:path w="142" h="565">
                    <a:moveTo>
                      <a:pt x="142" y="0"/>
                    </a:moveTo>
                    <a:cubicBezTo>
                      <a:pt x="89" y="292"/>
                      <a:pt x="25" y="546"/>
                      <a:pt x="0" y="56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1" name="Freeform 23">
                <a:extLst>
                  <a:ext uri="{FF2B5EF4-FFF2-40B4-BE49-F238E27FC236}">
                    <a16:creationId xmlns:a16="http://schemas.microsoft.com/office/drawing/2014/main" id="{9087746B-97DC-4E68-A8E5-0A3FD0861FC6}"/>
                  </a:ext>
                </a:extLst>
              </p:cNvPr>
              <p:cNvSpPr>
                <a:spLocks/>
              </p:cNvSpPr>
              <p:nvPr/>
            </p:nvSpPr>
            <p:spPr bwMode="auto">
              <a:xfrm>
                <a:off x="7185343" y="4097973"/>
                <a:ext cx="242888" cy="896938"/>
              </a:xfrm>
              <a:custGeom>
                <a:avLst/>
                <a:gdLst>
                  <a:gd name="T0" fmla="*/ 0 w 153"/>
                  <a:gd name="T1" fmla="*/ 0 h 565"/>
                  <a:gd name="T2" fmla="*/ 153 w 153"/>
                  <a:gd name="T3" fmla="*/ 565 h 565"/>
                </a:gdLst>
                <a:ahLst/>
                <a:cxnLst>
                  <a:cxn ang="0">
                    <a:pos x="T0" y="T1"/>
                  </a:cxn>
                  <a:cxn ang="0">
                    <a:pos x="T2" y="T3"/>
                  </a:cxn>
                </a:cxnLst>
                <a:rect l="0" t="0" r="r" b="b"/>
                <a:pathLst>
                  <a:path w="153" h="565">
                    <a:moveTo>
                      <a:pt x="0" y="0"/>
                    </a:moveTo>
                    <a:cubicBezTo>
                      <a:pt x="51" y="292"/>
                      <a:pt x="120" y="545"/>
                      <a:pt x="153" y="56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2" name="Line 24">
                <a:extLst>
                  <a:ext uri="{FF2B5EF4-FFF2-40B4-BE49-F238E27FC236}">
                    <a16:creationId xmlns:a16="http://schemas.microsoft.com/office/drawing/2014/main" id="{89787BF4-1B63-46FC-A5B6-F246DB4A4E8D}"/>
                  </a:ext>
                </a:extLst>
              </p:cNvPr>
              <p:cNvSpPr>
                <a:spLocks noChangeShapeType="1"/>
              </p:cNvSpPr>
              <p:nvPr/>
            </p:nvSpPr>
            <p:spPr bwMode="auto">
              <a:xfrm flipH="1">
                <a:off x="7128193" y="3961448"/>
                <a:ext cx="6350" cy="13176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3" name="Line 25">
                <a:extLst>
                  <a:ext uri="{FF2B5EF4-FFF2-40B4-BE49-F238E27FC236}">
                    <a16:creationId xmlns:a16="http://schemas.microsoft.com/office/drawing/2014/main" id="{2DCF09C6-7227-4813-BD48-567E703015F7}"/>
                  </a:ext>
                </a:extLst>
              </p:cNvPr>
              <p:cNvSpPr>
                <a:spLocks noChangeShapeType="1"/>
              </p:cNvSpPr>
              <p:nvPr/>
            </p:nvSpPr>
            <p:spPr bwMode="auto">
              <a:xfrm>
                <a:off x="7164705" y="3961448"/>
                <a:ext cx="6350" cy="13017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4" name="Line 26">
                <a:extLst>
                  <a:ext uri="{FF2B5EF4-FFF2-40B4-BE49-F238E27FC236}">
                    <a16:creationId xmlns:a16="http://schemas.microsoft.com/office/drawing/2014/main" id="{5AE6E657-7590-4465-85A5-AAF2F7682F49}"/>
                  </a:ext>
                </a:extLst>
              </p:cNvPr>
              <p:cNvSpPr>
                <a:spLocks noChangeShapeType="1"/>
              </p:cNvSpPr>
              <p:nvPr/>
            </p:nvSpPr>
            <p:spPr bwMode="auto">
              <a:xfrm>
                <a:off x="7134543" y="3961448"/>
                <a:ext cx="30163"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5" name="Line 27">
                <a:extLst>
                  <a:ext uri="{FF2B5EF4-FFF2-40B4-BE49-F238E27FC236}">
                    <a16:creationId xmlns:a16="http://schemas.microsoft.com/office/drawing/2014/main" id="{508157B3-E98C-465E-9E12-1DE5D52E07D2}"/>
                  </a:ext>
                </a:extLst>
              </p:cNvPr>
              <p:cNvSpPr>
                <a:spLocks noChangeShapeType="1"/>
              </p:cNvSpPr>
              <p:nvPr/>
            </p:nvSpPr>
            <p:spPr bwMode="auto">
              <a:xfrm>
                <a:off x="7112318" y="4097973"/>
                <a:ext cx="38100" cy="238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6" name="Line 28">
                <a:extLst>
                  <a:ext uri="{FF2B5EF4-FFF2-40B4-BE49-F238E27FC236}">
                    <a16:creationId xmlns:a16="http://schemas.microsoft.com/office/drawing/2014/main" id="{D4925960-9723-40D7-840B-8FCAEA0C64D7}"/>
                  </a:ext>
                </a:extLst>
              </p:cNvPr>
              <p:cNvSpPr>
                <a:spLocks noChangeShapeType="1"/>
              </p:cNvSpPr>
              <p:nvPr/>
            </p:nvSpPr>
            <p:spPr bwMode="auto">
              <a:xfrm>
                <a:off x="7109143" y="4118610"/>
                <a:ext cx="41275" cy="238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7" name="Line 29">
                <a:extLst>
                  <a:ext uri="{FF2B5EF4-FFF2-40B4-BE49-F238E27FC236}">
                    <a16:creationId xmlns:a16="http://schemas.microsoft.com/office/drawing/2014/main" id="{DEFD55BD-F2BB-4AAA-9BEF-160739B0507D}"/>
                  </a:ext>
                </a:extLst>
              </p:cNvPr>
              <p:cNvSpPr>
                <a:spLocks noChangeShapeType="1"/>
              </p:cNvSpPr>
              <p:nvPr/>
            </p:nvSpPr>
            <p:spPr bwMode="auto">
              <a:xfrm flipV="1">
                <a:off x="7109143" y="4097973"/>
                <a:ext cx="41275" cy="206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8" name="Freeform 30">
                <a:extLst>
                  <a:ext uri="{FF2B5EF4-FFF2-40B4-BE49-F238E27FC236}">
                    <a16:creationId xmlns:a16="http://schemas.microsoft.com/office/drawing/2014/main" id="{51FAAE42-FA6C-4036-A4AB-2B9C0D2F4784}"/>
                  </a:ext>
                </a:extLst>
              </p:cNvPr>
              <p:cNvSpPr>
                <a:spLocks/>
              </p:cNvSpPr>
              <p:nvPr/>
            </p:nvSpPr>
            <p:spPr bwMode="auto">
              <a:xfrm>
                <a:off x="7112318" y="4093210"/>
                <a:ext cx="15875" cy="4763"/>
              </a:xfrm>
              <a:custGeom>
                <a:avLst/>
                <a:gdLst>
                  <a:gd name="T0" fmla="*/ 0 w 10"/>
                  <a:gd name="T1" fmla="*/ 3 h 3"/>
                  <a:gd name="T2" fmla="*/ 10 w 10"/>
                  <a:gd name="T3" fmla="*/ 0 h 3"/>
                </a:gdLst>
                <a:ahLst/>
                <a:cxnLst>
                  <a:cxn ang="0">
                    <a:pos x="T0" y="T1"/>
                  </a:cxn>
                  <a:cxn ang="0">
                    <a:pos x="T2" y="T3"/>
                  </a:cxn>
                </a:cxnLst>
                <a:rect l="0" t="0" r="r" b="b"/>
                <a:pathLst>
                  <a:path w="10" h="3">
                    <a:moveTo>
                      <a:pt x="0" y="3"/>
                    </a:moveTo>
                    <a:cubicBezTo>
                      <a:pt x="3" y="2"/>
                      <a:pt x="6" y="1"/>
                      <a:pt x="1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29" name="Line 31">
                <a:extLst>
                  <a:ext uri="{FF2B5EF4-FFF2-40B4-BE49-F238E27FC236}">
                    <a16:creationId xmlns:a16="http://schemas.microsoft.com/office/drawing/2014/main" id="{A9C3A7B0-03F5-48C8-A3A3-A45157D3181C}"/>
                  </a:ext>
                </a:extLst>
              </p:cNvPr>
              <p:cNvSpPr>
                <a:spLocks noChangeShapeType="1"/>
              </p:cNvSpPr>
              <p:nvPr/>
            </p:nvSpPr>
            <p:spPr bwMode="auto">
              <a:xfrm flipV="1">
                <a:off x="7128193" y="4085273"/>
                <a:ext cx="22225" cy="79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0" name="Line 32">
                <a:extLst>
                  <a:ext uri="{FF2B5EF4-FFF2-40B4-BE49-F238E27FC236}">
                    <a16:creationId xmlns:a16="http://schemas.microsoft.com/office/drawing/2014/main" id="{D5489234-5518-4D88-B30A-CBA3C8BBE583}"/>
                  </a:ext>
                </a:extLst>
              </p:cNvPr>
              <p:cNvSpPr>
                <a:spLocks noChangeShapeType="1"/>
              </p:cNvSpPr>
              <p:nvPr/>
            </p:nvSpPr>
            <p:spPr bwMode="auto">
              <a:xfrm flipH="1" flipV="1">
                <a:off x="7150418" y="4085273"/>
                <a:ext cx="20638" cy="635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1" name="Line 33">
                <a:extLst>
                  <a:ext uri="{FF2B5EF4-FFF2-40B4-BE49-F238E27FC236}">
                    <a16:creationId xmlns:a16="http://schemas.microsoft.com/office/drawing/2014/main" id="{FBDD839D-D1A8-4AB4-B2E5-3D5AFB04D208}"/>
                  </a:ext>
                </a:extLst>
              </p:cNvPr>
              <p:cNvSpPr>
                <a:spLocks noChangeShapeType="1"/>
              </p:cNvSpPr>
              <p:nvPr/>
            </p:nvSpPr>
            <p:spPr bwMode="auto">
              <a:xfrm>
                <a:off x="7171055" y="4091623"/>
                <a:ext cx="14288" cy="635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2" name="Freeform 34">
                <a:extLst>
                  <a:ext uri="{FF2B5EF4-FFF2-40B4-BE49-F238E27FC236}">
                    <a16:creationId xmlns:a16="http://schemas.microsoft.com/office/drawing/2014/main" id="{060DC0A9-F91B-4BC5-B358-4E8B546A369B}"/>
                  </a:ext>
                </a:extLst>
              </p:cNvPr>
              <p:cNvSpPr>
                <a:spLocks/>
              </p:cNvSpPr>
              <p:nvPr/>
            </p:nvSpPr>
            <p:spPr bwMode="auto">
              <a:xfrm>
                <a:off x="7150418" y="4097973"/>
                <a:ext cx="38100" cy="22225"/>
              </a:xfrm>
              <a:custGeom>
                <a:avLst/>
                <a:gdLst>
                  <a:gd name="T0" fmla="*/ 0 w 24"/>
                  <a:gd name="T1" fmla="*/ 0 h 14"/>
                  <a:gd name="T2" fmla="*/ 24 w 24"/>
                  <a:gd name="T3" fmla="*/ 14 h 14"/>
                </a:gdLst>
                <a:ahLst/>
                <a:cxnLst>
                  <a:cxn ang="0">
                    <a:pos x="T0" y="T1"/>
                  </a:cxn>
                  <a:cxn ang="0">
                    <a:pos x="T2" y="T3"/>
                  </a:cxn>
                </a:cxnLst>
                <a:rect l="0" t="0" r="r" b="b"/>
                <a:pathLst>
                  <a:path w="24" h="14">
                    <a:moveTo>
                      <a:pt x="0" y="0"/>
                    </a:moveTo>
                    <a:cubicBezTo>
                      <a:pt x="8" y="3"/>
                      <a:pt x="16" y="8"/>
                      <a:pt x="24"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3" name="Freeform 35">
                <a:extLst>
                  <a:ext uri="{FF2B5EF4-FFF2-40B4-BE49-F238E27FC236}">
                    <a16:creationId xmlns:a16="http://schemas.microsoft.com/office/drawing/2014/main" id="{E42B4879-8348-4756-9257-3566F983E949}"/>
                  </a:ext>
                </a:extLst>
              </p:cNvPr>
              <p:cNvSpPr>
                <a:spLocks/>
              </p:cNvSpPr>
              <p:nvPr/>
            </p:nvSpPr>
            <p:spPr bwMode="auto">
              <a:xfrm>
                <a:off x="7150418" y="4120198"/>
                <a:ext cx="38100" cy="22225"/>
              </a:xfrm>
              <a:custGeom>
                <a:avLst/>
                <a:gdLst>
                  <a:gd name="T0" fmla="*/ 0 w 24"/>
                  <a:gd name="T1" fmla="*/ 14 h 14"/>
                  <a:gd name="T2" fmla="*/ 24 w 24"/>
                  <a:gd name="T3" fmla="*/ 0 h 14"/>
                </a:gdLst>
                <a:ahLst/>
                <a:cxnLst>
                  <a:cxn ang="0">
                    <a:pos x="T0" y="T1"/>
                  </a:cxn>
                  <a:cxn ang="0">
                    <a:pos x="T2" y="T3"/>
                  </a:cxn>
                </a:cxnLst>
                <a:rect l="0" t="0" r="r" b="b"/>
                <a:pathLst>
                  <a:path w="24" h="14">
                    <a:moveTo>
                      <a:pt x="0" y="14"/>
                    </a:moveTo>
                    <a:cubicBezTo>
                      <a:pt x="8" y="9"/>
                      <a:pt x="16" y="4"/>
                      <a:pt x="24"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4" name="Line 36">
                <a:extLst>
                  <a:ext uri="{FF2B5EF4-FFF2-40B4-BE49-F238E27FC236}">
                    <a16:creationId xmlns:a16="http://schemas.microsoft.com/office/drawing/2014/main" id="{9D217497-9084-4E16-BFC9-BC19C372A8E1}"/>
                  </a:ext>
                </a:extLst>
              </p:cNvPr>
              <p:cNvSpPr>
                <a:spLocks noChangeShapeType="1"/>
              </p:cNvSpPr>
              <p:nvPr/>
            </p:nvSpPr>
            <p:spPr bwMode="auto">
              <a:xfrm flipV="1">
                <a:off x="7150418" y="4097973"/>
                <a:ext cx="34925" cy="238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5" name="Freeform 37">
                <a:extLst>
                  <a:ext uri="{FF2B5EF4-FFF2-40B4-BE49-F238E27FC236}">
                    <a16:creationId xmlns:a16="http://schemas.microsoft.com/office/drawing/2014/main" id="{E33D4785-4F75-43C3-A258-FCAD3BAE22F4}"/>
                  </a:ext>
                </a:extLst>
              </p:cNvPr>
              <p:cNvSpPr>
                <a:spLocks/>
              </p:cNvSpPr>
              <p:nvPr/>
            </p:nvSpPr>
            <p:spPr bwMode="auto">
              <a:xfrm>
                <a:off x="7104380" y="4121785"/>
                <a:ext cx="88900" cy="25400"/>
              </a:xfrm>
              <a:custGeom>
                <a:avLst/>
                <a:gdLst>
                  <a:gd name="T0" fmla="*/ 0 w 56"/>
                  <a:gd name="T1" fmla="*/ 16 h 16"/>
                  <a:gd name="T2" fmla="*/ 29 w 56"/>
                  <a:gd name="T3" fmla="*/ 0 h 16"/>
                  <a:gd name="T4" fmla="*/ 56 w 56"/>
                  <a:gd name="T5" fmla="*/ 15 h 16"/>
                </a:gdLst>
                <a:ahLst/>
                <a:cxnLst>
                  <a:cxn ang="0">
                    <a:pos x="T0" y="T1"/>
                  </a:cxn>
                  <a:cxn ang="0">
                    <a:pos x="T2" y="T3"/>
                  </a:cxn>
                  <a:cxn ang="0">
                    <a:pos x="T4" y="T5"/>
                  </a:cxn>
                </a:cxnLst>
                <a:rect l="0" t="0" r="r" b="b"/>
                <a:pathLst>
                  <a:path w="56" h="16">
                    <a:moveTo>
                      <a:pt x="0" y="16"/>
                    </a:moveTo>
                    <a:lnTo>
                      <a:pt x="29" y="0"/>
                    </a:lnTo>
                    <a:lnTo>
                      <a:pt x="56" y="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6" name="Freeform 38">
                <a:extLst>
                  <a:ext uri="{FF2B5EF4-FFF2-40B4-BE49-F238E27FC236}">
                    <a16:creationId xmlns:a16="http://schemas.microsoft.com/office/drawing/2014/main" id="{7A9BAA81-8D5A-47B6-A58A-B4BB3C56E28F}"/>
                  </a:ext>
                </a:extLst>
              </p:cNvPr>
              <p:cNvSpPr>
                <a:spLocks/>
              </p:cNvSpPr>
              <p:nvPr/>
            </p:nvSpPr>
            <p:spPr bwMode="auto">
              <a:xfrm>
                <a:off x="7104380" y="4145598"/>
                <a:ext cx="88900" cy="26988"/>
              </a:xfrm>
              <a:custGeom>
                <a:avLst/>
                <a:gdLst>
                  <a:gd name="T0" fmla="*/ 0 w 56"/>
                  <a:gd name="T1" fmla="*/ 1 h 17"/>
                  <a:gd name="T2" fmla="*/ 29 w 56"/>
                  <a:gd name="T3" fmla="*/ 17 h 17"/>
                  <a:gd name="T4" fmla="*/ 56 w 56"/>
                  <a:gd name="T5" fmla="*/ 0 h 17"/>
                </a:gdLst>
                <a:ahLst/>
                <a:cxnLst>
                  <a:cxn ang="0">
                    <a:pos x="T0" y="T1"/>
                  </a:cxn>
                  <a:cxn ang="0">
                    <a:pos x="T2" y="T3"/>
                  </a:cxn>
                  <a:cxn ang="0">
                    <a:pos x="T4" y="T5"/>
                  </a:cxn>
                </a:cxnLst>
                <a:rect l="0" t="0" r="r" b="b"/>
                <a:pathLst>
                  <a:path w="56" h="17">
                    <a:moveTo>
                      <a:pt x="0" y="1"/>
                    </a:moveTo>
                    <a:lnTo>
                      <a:pt x="29" y="17"/>
                    </a:lnTo>
                    <a:lnTo>
                      <a:pt x="5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7" name="Freeform 39">
                <a:extLst>
                  <a:ext uri="{FF2B5EF4-FFF2-40B4-BE49-F238E27FC236}">
                    <a16:creationId xmlns:a16="http://schemas.microsoft.com/office/drawing/2014/main" id="{48F9CE1D-FE5D-44F0-A802-9A4544AD745B}"/>
                  </a:ext>
                </a:extLst>
              </p:cNvPr>
              <p:cNvSpPr>
                <a:spLocks/>
              </p:cNvSpPr>
              <p:nvPr/>
            </p:nvSpPr>
            <p:spPr bwMode="auto">
              <a:xfrm>
                <a:off x="7101205" y="4142423"/>
                <a:ext cx="96838" cy="58738"/>
              </a:xfrm>
              <a:custGeom>
                <a:avLst/>
                <a:gdLst>
                  <a:gd name="T0" fmla="*/ 263 w 516"/>
                  <a:gd name="T1" fmla="*/ 255 h 255"/>
                  <a:gd name="T2" fmla="*/ 516 w 516"/>
                  <a:gd name="T3" fmla="*/ 126 h 255"/>
                  <a:gd name="T4" fmla="*/ 263 w 516"/>
                  <a:gd name="T5" fmla="*/ 0 h 255"/>
                  <a:gd name="T6" fmla="*/ 0 w 516"/>
                  <a:gd name="T7" fmla="*/ 134 h 255"/>
                  <a:gd name="T8" fmla="*/ 263 w 516"/>
                  <a:gd name="T9" fmla="*/ 255 h 255"/>
                </a:gdLst>
                <a:ahLst/>
                <a:cxnLst>
                  <a:cxn ang="0">
                    <a:pos x="T0" y="T1"/>
                  </a:cxn>
                  <a:cxn ang="0">
                    <a:pos x="T2" y="T3"/>
                  </a:cxn>
                  <a:cxn ang="0">
                    <a:pos x="T4" y="T5"/>
                  </a:cxn>
                  <a:cxn ang="0">
                    <a:pos x="T6" y="T7"/>
                  </a:cxn>
                  <a:cxn ang="0">
                    <a:pos x="T8" y="T9"/>
                  </a:cxn>
                </a:cxnLst>
                <a:rect l="0" t="0" r="r" b="b"/>
                <a:pathLst>
                  <a:path w="516" h="255">
                    <a:moveTo>
                      <a:pt x="263" y="255"/>
                    </a:moveTo>
                    <a:cubicBezTo>
                      <a:pt x="346" y="209"/>
                      <a:pt x="430" y="166"/>
                      <a:pt x="516" y="126"/>
                    </a:cubicBezTo>
                    <a:cubicBezTo>
                      <a:pt x="427" y="94"/>
                      <a:pt x="342" y="52"/>
                      <a:pt x="263" y="0"/>
                    </a:cubicBezTo>
                    <a:cubicBezTo>
                      <a:pt x="179" y="51"/>
                      <a:pt x="91" y="96"/>
                      <a:pt x="0" y="134"/>
                    </a:cubicBezTo>
                    <a:lnTo>
                      <a:pt x="263" y="255"/>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8" name="Freeform 40">
                <a:extLst>
                  <a:ext uri="{FF2B5EF4-FFF2-40B4-BE49-F238E27FC236}">
                    <a16:creationId xmlns:a16="http://schemas.microsoft.com/office/drawing/2014/main" id="{9FEE85D6-D995-4777-B1F5-70CDB5ED35F8}"/>
                  </a:ext>
                </a:extLst>
              </p:cNvPr>
              <p:cNvSpPr>
                <a:spLocks/>
              </p:cNvSpPr>
              <p:nvPr/>
            </p:nvSpPr>
            <p:spPr bwMode="auto">
              <a:xfrm>
                <a:off x="7093268" y="4172585"/>
                <a:ext cx="125413" cy="109538"/>
              </a:xfrm>
              <a:custGeom>
                <a:avLst/>
                <a:gdLst>
                  <a:gd name="T0" fmla="*/ 303 w 667"/>
                  <a:gd name="T1" fmla="*/ 0 h 489"/>
                  <a:gd name="T2" fmla="*/ 0 w 667"/>
                  <a:gd name="T3" fmla="*/ 145 h 489"/>
                  <a:gd name="T4" fmla="*/ 667 w 667"/>
                  <a:gd name="T5" fmla="*/ 489 h 489"/>
                </a:gdLst>
                <a:ahLst/>
                <a:cxnLst>
                  <a:cxn ang="0">
                    <a:pos x="T0" y="T1"/>
                  </a:cxn>
                  <a:cxn ang="0">
                    <a:pos x="T2" y="T3"/>
                  </a:cxn>
                  <a:cxn ang="0">
                    <a:pos x="T4" y="T5"/>
                  </a:cxn>
                </a:cxnLst>
                <a:rect l="0" t="0" r="r" b="b"/>
                <a:pathLst>
                  <a:path w="667" h="489">
                    <a:moveTo>
                      <a:pt x="303" y="0"/>
                    </a:moveTo>
                    <a:lnTo>
                      <a:pt x="0" y="145"/>
                    </a:lnTo>
                    <a:cubicBezTo>
                      <a:pt x="227" y="250"/>
                      <a:pt x="450" y="365"/>
                      <a:pt x="667" y="48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39" name="Line 41">
                <a:extLst>
                  <a:ext uri="{FF2B5EF4-FFF2-40B4-BE49-F238E27FC236}">
                    <a16:creationId xmlns:a16="http://schemas.microsoft.com/office/drawing/2014/main" id="{8C75DE94-701E-4E3C-943C-92411A97A1E9}"/>
                  </a:ext>
                </a:extLst>
              </p:cNvPr>
              <p:cNvSpPr>
                <a:spLocks noChangeShapeType="1"/>
              </p:cNvSpPr>
              <p:nvPr/>
            </p:nvSpPr>
            <p:spPr bwMode="auto">
              <a:xfrm flipH="1">
                <a:off x="7077393" y="4205923"/>
                <a:ext cx="127000" cy="7778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0" name="Freeform 42">
                <a:extLst>
                  <a:ext uri="{FF2B5EF4-FFF2-40B4-BE49-F238E27FC236}">
                    <a16:creationId xmlns:a16="http://schemas.microsoft.com/office/drawing/2014/main" id="{9E0F7D78-E57E-4D3C-AAA1-446F136FF36F}"/>
                  </a:ext>
                </a:extLst>
              </p:cNvPr>
              <p:cNvSpPr>
                <a:spLocks/>
              </p:cNvSpPr>
              <p:nvPr/>
            </p:nvSpPr>
            <p:spPr bwMode="auto">
              <a:xfrm>
                <a:off x="7085330" y="4201160"/>
                <a:ext cx="125413" cy="41275"/>
              </a:xfrm>
              <a:custGeom>
                <a:avLst/>
                <a:gdLst>
                  <a:gd name="T0" fmla="*/ 0 w 79"/>
                  <a:gd name="T1" fmla="*/ 26 h 26"/>
                  <a:gd name="T2" fmla="*/ 41 w 79"/>
                  <a:gd name="T3" fmla="*/ 0 h 26"/>
                  <a:gd name="T4" fmla="*/ 79 w 79"/>
                  <a:gd name="T5" fmla="*/ 24 h 26"/>
                </a:gdLst>
                <a:ahLst/>
                <a:cxnLst>
                  <a:cxn ang="0">
                    <a:pos x="T0" y="T1"/>
                  </a:cxn>
                  <a:cxn ang="0">
                    <a:pos x="T2" y="T3"/>
                  </a:cxn>
                  <a:cxn ang="0">
                    <a:pos x="T4" y="T5"/>
                  </a:cxn>
                </a:cxnLst>
                <a:rect l="0" t="0" r="r" b="b"/>
                <a:pathLst>
                  <a:path w="79" h="26">
                    <a:moveTo>
                      <a:pt x="0" y="26"/>
                    </a:moveTo>
                    <a:cubicBezTo>
                      <a:pt x="13" y="16"/>
                      <a:pt x="27" y="7"/>
                      <a:pt x="41" y="0"/>
                    </a:cubicBezTo>
                    <a:cubicBezTo>
                      <a:pt x="53" y="9"/>
                      <a:pt x="66" y="17"/>
                      <a:pt x="79" y="2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1" name="Line 43">
                <a:extLst>
                  <a:ext uri="{FF2B5EF4-FFF2-40B4-BE49-F238E27FC236}">
                    <a16:creationId xmlns:a16="http://schemas.microsoft.com/office/drawing/2014/main" id="{B29B1836-6A02-424B-AC6E-5C95FCFB1D83}"/>
                  </a:ext>
                </a:extLst>
              </p:cNvPr>
              <p:cNvSpPr>
                <a:spLocks noChangeShapeType="1"/>
              </p:cNvSpPr>
              <p:nvPr/>
            </p:nvSpPr>
            <p:spPr bwMode="auto">
              <a:xfrm>
                <a:off x="7085330" y="4242435"/>
                <a:ext cx="141288" cy="841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2" name="Freeform 44">
                <a:extLst>
                  <a:ext uri="{FF2B5EF4-FFF2-40B4-BE49-F238E27FC236}">
                    <a16:creationId xmlns:a16="http://schemas.microsoft.com/office/drawing/2014/main" id="{173FB160-597F-4DD5-86B4-11C1DD79381F}"/>
                  </a:ext>
                </a:extLst>
              </p:cNvPr>
              <p:cNvSpPr>
                <a:spLocks/>
              </p:cNvSpPr>
              <p:nvPr/>
            </p:nvSpPr>
            <p:spPr bwMode="auto">
              <a:xfrm>
                <a:off x="7069455" y="4239260"/>
                <a:ext cx="180975" cy="195263"/>
              </a:xfrm>
              <a:custGeom>
                <a:avLst/>
                <a:gdLst>
                  <a:gd name="T0" fmla="*/ 114 w 114"/>
                  <a:gd name="T1" fmla="*/ 123 h 123"/>
                  <a:gd name="T2" fmla="*/ 0 w 114"/>
                  <a:gd name="T3" fmla="*/ 53 h 123"/>
                  <a:gd name="T4" fmla="*/ 89 w 114"/>
                  <a:gd name="T5" fmla="*/ 0 h 123"/>
                </a:gdLst>
                <a:ahLst/>
                <a:cxnLst>
                  <a:cxn ang="0">
                    <a:pos x="T0" y="T1"/>
                  </a:cxn>
                  <a:cxn ang="0">
                    <a:pos x="T2" y="T3"/>
                  </a:cxn>
                  <a:cxn ang="0">
                    <a:pos x="T4" y="T5"/>
                  </a:cxn>
                </a:cxnLst>
                <a:rect l="0" t="0" r="r" b="b"/>
                <a:pathLst>
                  <a:path w="114" h="123">
                    <a:moveTo>
                      <a:pt x="114" y="123"/>
                    </a:moveTo>
                    <a:cubicBezTo>
                      <a:pt x="75" y="102"/>
                      <a:pt x="37" y="78"/>
                      <a:pt x="0" y="53"/>
                    </a:cubicBezTo>
                    <a:cubicBezTo>
                      <a:pt x="31" y="39"/>
                      <a:pt x="61" y="22"/>
                      <a:pt x="89"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3" name="Line 45">
                <a:extLst>
                  <a:ext uri="{FF2B5EF4-FFF2-40B4-BE49-F238E27FC236}">
                    <a16:creationId xmlns:a16="http://schemas.microsoft.com/office/drawing/2014/main" id="{44ECCB9F-9F5C-416E-98B2-0B26CA0EF6DE}"/>
                  </a:ext>
                </a:extLst>
              </p:cNvPr>
              <p:cNvSpPr>
                <a:spLocks noChangeShapeType="1"/>
              </p:cNvSpPr>
              <p:nvPr/>
            </p:nvSpPr>
            <p:spPr bwMode="auto">
              <a:xfrm flipV="1">
                <a:off x="7047230" y="4326573"/>
                <a:ext cx="179388" cy="1095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4" name="Line 46">
                <a:extLst>
                  <a:ext uri="{FF2B5EF4-FFF2-40B4-BE49-F238E27FC236}">
                    <a16:creationId xmlns:a16="http://schemas.microsoft.com/office/drawing/2014/main" id="{769E914B-7A4D-4253-BBF2-01F032B7579A}"/>
                  </a:ext>
                </a:extLst>
              </p:cNvPr>
              <p:cNvSpPr>
                <a:spLocks noChangeShapeType="1"/>
              </p:cNvSpPr>
              <p:nvPr/>
            </p:nvSpPr>
            <p:spPr bwMode="auto">
              <a:xfrm flipV="1">
                <a:off x="7058343" y="4282123"/>
                <a:ext cx="160338" cy="968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5" name="Freeform 47">
                <a:extLst>
                  <a:ext uri="{FF2B5EF4-FFF2-40B4-BE49-F238E27FC236}">
                    <a16:creationId xmlns:a16="http://schemas.microsoft.com/office/drawing/2014/main" id="{42EFCF30-976F-45A3-B59E-4CFB2B6F1FD7}"/>
                  </a:ext>
                </a:extLst>
              </p:cNvPr>
              <p:cNvSpPr>
                <a:spLocks/>
              </p:cNvSpPr>
              <p:nvPr/>
            </p:nvSpPr>
            <p:spPr bwMode="auto">
              <a:xfrm>
                <a:off x="7032943" y="4283710"/>
                <a:ext cx="204788" cy="215900"/>
              </a:xfrm>
              <a:custGeom>
                <a:avLst/>
                <a:gdLst>
                  <a:gd name="T0" fmla="*/ 0 w 1083"/>
                  <a:gd name="T1" fmla="*/ 946 h 946"/>
                  <a:gd name="T2" fmla="*/ 1083 w 1083"/>
                  <a:gd name="T3" fmla="*/ 414 h 946"/>
                  <a:gd name="T4" fmla="*/ 235 w 1083"/>
                  <a:gd name="T5" fmla="*/ 0 h 946"/>
                </a:gdLst>
                <a:ahLst/>
                <a:cxnLst>
                  <a:cxn ang="0">
                    <a:pos x="T0" y="T1"/>
                  </a:cxn>
                  <a:cxn ang="0">
                    <a:pos x="T2" y="T3"/>
                  </a:cxn>
                  <a:cxn ang="0">
                    <a:pos x="T4" y="T5"/>
                  </a:cxn>
                </a:cxnLst>
                <a:rect l="0" t="0" r="r" b="b"/>
                <a:pathLst>
                  <a:path w="1083" h="946">
                    <a:moveTo>
                      <a:pt x="0" y="946"/>
                    </a:moveTo>
                    <a:cubicBezTo>
                      <a:pt x="351" y="748"/>
                      <a:pt x="712" y="571"/>
                      <a:pt x="1083" y="414"/>
                    </a:cubicBezTo>
                    <a:lnTo>
                      <a:pt x="23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6" name="Freeform 48">
                <a:extLst>
                  <a:ext uri="{FF2B5EF4-FFF2-40B4-BE49-F238E27FC236}">
                    <a16:creationId xmlns:a16="http://schemas.microsoft.com/office/drawing/2014/main" id="{4CBB5B53-51FB-470E-A5BC-A2020E643FDD}"/>
                  </a:ext>
                </a:extLst>
              </p:cNvPr>
              <p:cNvSpPr>
                <a:spLocks/>
              </p:cNvSpPr>
              <p:nvPr/>
            </p:nvSpPr>
            <p:spPr bwMode="auto">
              <a:xfrm>
                <a:off x="7058343" y="4378960"/>
                <a:ext cx="204788" cy="119063"/>
              </a:xfrm>
              <a:custGeom>
                <a:avLst/>
                <a:gdLst>
                  <a:gd name="T0" fmla="*/ 0 w 129"/>
                  <a:gd name="T1" fmla="*/ 0 h 75"/>
                  <a:gd name="T2" fmla="*/ 129 w 129"/>
                  <a:gd name="T3" fmla="*/ 75 h 75"/>
                </a:gdLst>
                <a:ahLst/>
                <a:cxnLst>
                  <a:cxn ang="0">
                    <a:pos x="T0" y="T1"/>
                  </a:cxn>
                  <a:cxn ang="0">
                    <a:pos x="T2" y="T3"/>
                  </a:cxn>
                </a:cxnLst>
                <a:rect l="0" t="0" r="r" b="b"/>
                <a:pathLst>
                  <a:path w="129" h="75">
                    <a:moveTo>
                      <a:pt x="0" y="0"/>
                    </a:moveTo>
                    <a:cubicBezTo>
                      <a:pt x="44" y="22"/>
                      <a:pt x="87" y="47"/>
                      <a:pt x="129" y="7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7" name="Line 49">
                <a:extLst>
                  <a:ext uri="{FF2B5EF4-FFF2-40B4-BE49-F238E27FC236}">
                    <a16:creationId xmlns:a16="http://schemas.microsoft.com/office/drawing/2014/main" id="{6427022D-4672-4C49-9668-04ADE385AC4E}"/>
                  </a:ext>
                </a:extLst>
              </p:cNvPr>
              <p:cNvSpPr>
                <a:spLocks noChangeShapeType="1"/>
              </p:cNvSpPr>
              <p:nvPr/>
            </p:nvSpPr>
            <p:spPr bwMode="auto">
              <a:xfrm>
                <a:off x="7047230" y="4436110"/>
                <a:ext cx="234950" cy="1397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8" name="Line 50">
                <a:extLst>
                  <a:ext uri="{FF2B5EF4-FFF2-40B4-BE49-F238E27FC236}">
                    <a16:creationId xmlns:a16="http://schemas.microsoft.com/office/drawing/2014/main" id="{1FFD73A6-786E-46B0-B2C6-04AAA2E29CDC}"/>
                  </a:ext>
                </a:extLst>
              </p:cNvPr>
              <p:cNvSpPr>
                <a:spLocks noChangeShapeType="1"/>
              </p:cNvSpPr>
              <p:nvPr/>
            </p:nvSpPr>
            <p:spPr bwMode="auto">
              <a:xfrm flipV="1">
                <a:off x="7015480" y="4434523"/>
                <a:ext cx="234950" cy="14287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49" name="Line 51">
                <a:extLst>
                  <a:ext uri="{FF2B5EF4-FFF2-40B4-BE49-F238E27FC236}">
                    <a16:creationId xmlns:a16="http://schemas.microsoft.com/office/drawing/2014/main" id="{51D42C73-F079-4020-BBAB-E83F76A1BCF8}"/>
                  </a:ext>
                </a:extLst>
              </p:cNvPr>
              <p:cNvSpPr>
                <a:spLocks noChangeShapeType="1"/>
              </p:cNvSpPr>
              <p:nvPr/>
            </p:nvSpPr>
            <p:spPr bwMode="auto">
              <a:xfrm>
                <a:off x="7032943" y="4499610"/>
                <a:ext cx="271463" cy="15716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50" name="Line 52">
                <a:extLst>
                  <a:ext uri="{FF2B5EF4-FFF2-40B4-BE49-F238E27FC236}">
                    <a16:creationId xmlns:a16="http://schemas.microsoft.com/office/drawing/2014/main" id="{E4F2D2CD-D5BE-4665-9CCE-71C9116BA050}"/>
                  </a:ext>
                </a:extLst>
              </p:cNvPr>
              <p:cNvSpPr>
                <a:spLocks noChangeShapeType="1"/>
              </p:cNvSpPr>
              <p:nvPr/>
            </p:nvSpPr>
            <p:spPr bwMode="auto">
              <a:xfrm flipV="1">
                <a:off x="6996430" y="4498023"/>
                <a:ext cx="266700" cy="1603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51" name="Line 53">
                <a:extLst>
                  <a:ext uri="{FF2B5EF4-FFF2-40B4-BE49-F238E27FC236}">
                    <a16:creationId xmlns:a16="http://schemas.microsoft.com/office/drawing/2014/main" id="{FC38F0F3-A1C4-4B74-91DD-35A7AE7E95E3}"/>
                  </a:ext>
                </a:extLst>
              </p:cNvPr>
              <p:cNvSpPr>
                <a:spLocks noChangeShapeType="1"/>
              </p:cNvSpPr>
              <p:nvPr/>
            </p:nvSpPr>
            <p:spPr bwMode="auto">
              <a:xfrm>
                <a:off x="7015480" y="4577398"/>
                <a:ext cx="319088" cy="20002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52" name="Line 54">
                <a:extLst>
                  <a:ext uri="{FF2B5EF4-FFF2-40B4-BE49-F238E27FC236}">
                    <a16:creationId xmlns:a16="http://schemas.microsoft.com/office/drawing/2014/main" id="{CAED8B5D-2158-44CB-9B8E-05B52E35C78B}"/>
                  </a:ext>
                </a:extLst>
              </p:cNvPr>
              <p:cNvSpPr>
                <a:spLocks noChangeShapeType="1"/>
              </p:cNvSpPr>
              <p:nvPr/>
            </p:nvSpPr>
            <p:spPr bwMode="auto">
              <a:xfrm flipV="1">
                <a:off x="6966268" y="4575810"/>
                <a:ext cx="315913" cy="2032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53" name="Line 55">
                <a:extLst>
                  <a:ext uri="{FF2B5EF4-FFF2-40B4-BE49-F238E27FC236}">
                    <a16:creationId xmlns:a16="http://schemas.microsoft.com/office/drawing/2014/main" id="{8E7FB93B-F068-4600-87DD-C5B658944114}"/>
                  </a:ext>
                </a:extLst>
              </p:cNvPr>
              <p:cNvSpPr>
                <a:spLocks noChangeShapeType="1"/>
              </p:cNvSpPr>
              <p:nvPr/>
            </p:nvSpPr>
            <p:spPr bwMode="auto">
              <a:xfrm>
                <a:off x="6996430" y="4658360"/>
                <a:ext cx="377825" cy="23812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54" name="Line 56">
                <a:extLst>
                  <a:ext uri="{FF2B5EF4-FFF2-40B4-BE49-F238E27FC236}">
                    <a16:creationId xmlns:a16="http://schemas.microsoft.com/office/drawing/2014/main" id="{11A2774F-9483-4644-8738-A79D2AC31779}"/>
                  </a:ext>
                </a:extLst>
              </p:cNvPr>
              <p:cNvSpPr>
                <a:spLocks noChangeShapeType="1"/>
              </p:cNvSpPr>
              <p:nvPr/>
            </p:nvSpPr>
            <p:spPr bwMode="auto">
              <a:xfrm flipV="1">
                <a:off x="6931343" y="4656773"/>
                <a:ext cx="373063" cy="2413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55" name="Freeform 57">
                <a:extLst>
                  <a:ext uri="{FF2B5EF4-FFF2-40B4-BE49-F238E27FC236}">
                    <a16:creationId xmlns:a16="http://schemas.microsoft.com/office/drawing/2014/main" id="{4DF8006A-1BE1-48E6-B843-4996FAFA423C}"/>
                  </a:ext>
                </a:extLst>
              </p:cNvPr>
              <p:cNvSpPr>
                <a:spLocks/>
              </p:cNvSpPr>
              <p:nvPr/>
            </p:nvSpPr>
            <p:spPr bwMode="auto">
              <a:xfrm>
                <a:off x="6966268" y="4777423"/>
                <a:ext cx="368300" cy="119063"/>
              </a:xfrm>
              <a:custGeom>
                <a:avLst/>
                <a:gdLst>
                  <a:gd name="T0" fmla="*/ 0 w 232"/>
                  <a:gd name="T1" fmla="*/ 1 h 75"/>
                  <a:gd name="T2" fmla="*/ 116 w 232"/>
                  <a:gd name="T3" fmla="*/ 75 h 75"/>
                  <a:gd name="T4" fmla="*/ 232 w 232"/>
                  <a:gd name="T5" fmla="*/ 0 h 75"/>
                </a:gdLst>
                <a:ahLst/>
                <a:cxnLst>
                  <a:cxn ang="0">
                    <a:pos x="T0" y="T1"/>
                  </a:cxn>
                  <a:cxn ang="0">
                    <a:pos x="T2" y="T3"/>
                  </a:cxn>
                  <a:cxn ang="0">
                    <a:pos x="T4" y="T5"/>
                  </a:cxn>
                </a:cxnLst>
                <a:rect l="0" t="0" r="r" b="b"/>
                <a:pathLst>
                  <a:path w="232" h="75">
                    <a:moveTo>
                      <a:pt x="0" y="1"/>
                    </a:moveTo>
                    <a:lnTo>
                      <a:pt x="116" y="75"/>
                    </a:lnTo>
                    <a:lnTo>
                      <a:pt x="2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56" name="Freeform 58">
                <a:extLst>
                  <a:ext uri="{FF2B5EF4-FFF2-40B4-BE49-F238E27FC236}">
                    <a16:creationId xmlns:a16="http://schemas.microsoft.com/office/drawing/2014/main" id="{AD1CC646-FA0E-4E67-BA35-8B77409A55D5}"/>
                  </a:ext>
                </a:extLst>
              </p:cNvPr>
              <p:cNvSpPr>
                <a:spLocks/>
              </p:cNvSpPr>
              <p:nvPr/>
            </p:nvSpPr>
            <p:spPr bwMode="auto">
              <a:xfrm>
                <a:off x="6931343" y="4896485"/>
                <a:ext cx="442913" cy="134938"/>
              </a:xfrm>
              <a:custGeom>
                <a:avLst/>
                <a:gdLst>
                  <a:gd name="T0" fmla="*/ 0 w 279"/>
                  <a:gd name="T1" fmla="*/ 1 h 85"/>
                  <a:gd name="T2" fmla="*/ 138 w 279"/>
                  <a:gd name="T3" fmla="*/ 85 h 85"/>
                  <a:gd name="T4" fmla="*/ 279 w 279"/>
                  <a:gd name="T5" fmla="*/ 0 h 85"/>
                </a:gdLst>
                <a:ahLst/>
                <a:cxnLst>
                  <a:cxn ang="0">
                    <a:pos x="T0" y="T1"/>
                  </a:cxn>
                  <a:cxn ang="0">
                    <a:pos x="T2" y="T3"/>
                  </a:cxn>
                  <a:cxn ang="0">
                    <a:pos x="T4" y="T5"/>
                  </a:cxn>
                </a:cxnLst>
                <a:rect l="0" t="0" r="r" b="b"/>
                <a:pathLst>
                  <a:path w="279" h="85">
                    <a:moveTo>
                      <a:pt x="0" y="1"/>
                    </a:moveTo>
                    <a:lnTo>
                      <a:pt x="138" y="85"/>
                    </a:lnTo>
                    <a:lnTo>
                      <a:pt x="27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grpSp>
        <p:sp>
          <p:nvSpPr>
            <p:cNvPr id="18" name="Freeform 70">
              <a:extLst>
                <a:ext uri="{FF2B5EF4-FFF2-40B4-BE49-F238E27FC236}">
                  <a16:creationId xmlns:a16="http://schemas.microsoft.com/office/drawing/2014/main" id="{748FD082-7EF1-4B50-8F41-B8355627D2F1}"/>
                </a:ext>
              </a:extLst>
            </p:cNvPr>
            <p:cNvSpPr>
              <a:spLocks noEditPoints="1"/>
            </p:cNvSpPr>
            <p:nvPr/>
          </p:nvSpPr>
          <p:spPr bwMode="auto">
            <a:xfrm>
              <a:off x="6930390" y="3535680"/>
              <a:ext cx="469011" cy="391288"/>
            </a:xfrm>
            <a:custGeom>
              <a:avLst/>
              <a:gdLst>
                <a:gd name="T0" fmla="*/ 3179 w 3443"/>
                <a:gd name="T1" fmla="*/ 1441 h 2870"/>
                <a:gd name="T2" fmla="*/ 2534 w 3443"/>
                <a:gd name="T3" fmla="*/ 2632 h 2870"/>
                <a:gd name="T4" fmla="*/ 2649 w 3443"/>
                <a:gd name="T5" fmla="*/ 2870 h 2870"/>
                <a:gd name="T6" fmla="*/ 3443 w 3443"/>
                <a:gd name="T7" fmla="*/ 1441 h 2870"/>
                <a:gd name="T8" fmla="*/ 3442 w 3443"/>
                <a:gd name="T9" fmla="*/ 1435 h 2870"/>
                <a:gd name="T10" fmla="*/ 3443 w 3443"/>
                <a:gd name="T11" fmla="*/ 1429 h 2870"/>
                <a:gd name="T12" fmla="*/ 2649 w 3443"/>
                <a:gd name="T13" fmla="*/ 0 h 2870"/>
                <a:gd name="T14" fmla="*/ 2534 w 3443"/>
                <a:gd name="T15" fmla="*/ 239 h 2870"/>
                <a:gd name="T16" fmla="*/ 3179 w 3443"/>
                <a:gd name="T17" fmla="*/ 1429 h 2870"/>
                <a:gd name="T18" fmla="*/ 3178 w 3443"/>
                <a:gd name="T19" fmla="*/ 1434 h 2870"/>
                <a:gd name="T20" fmla="*/ 3178 w 3443"/>
                <a:gd name="T21" fmla="*/ 1434 h 2870"/>
                <a:gd name="T22" fmla="*/ 3178 w 3443"/>
                <a:gd name="T23" fmla="*/ 1435 h 2870"/>
                <a:gd name="T24" fmla="*/ 3178 w 3443"/>
                <a:gd name="T25" fmla="*/ 1436 h 2870"/>
                <a:gd name="T26" fmla="*/ 3178 w 3443"/>
                <a:gd name="T27" fmla="*/ 1436 h 2870"/>
                <a:gd name="T28" fmla="*/ 3179 w 3443"/>
                <a:gd name="T29" fmla="*/ 1441 h 2870"/>
                <a:gd name="T30" fmla="*/ 2284 w 3443"/>
                <a:gd name="T31" fmla="*/ 896 h 2870"/>
                <a:gd name="T32" fmla="*/ 2525 w 3443"/>
                <a:gd name="T33" fmla="*/ 1442 h 2870"/>
                <a:gd name="T34" fmla="*/ 2284 w 3443"/>
                <a:gd name="T35" fmla="*/ 1989 h 2870"/>
                <a:gd name="T36" fmla="*/ 2399 w 3443"/>
                <a:gd name="T37" fmla="*/ 2237 h 2870"/>
                <a:gd name="T38" fmla="*/ 2789 w 3443"/>
                <a:gd name="T39" fmla="*/ 1450 h 2870"/>
                <a:gd name="T40" fmla="*/ 2789 w 3443"/>
                <a:gd name="T41" fmla="*/ 1450 h 2870"/>
                <a:gd name="T42" fmla="*/ 2789 w 3443"/>
                <a:gd name="T43" fmla="*/ 1444 h 2870"/>
                <a:gd name="T44" fmla="*/ 2789 w 3443"/>
                <a:gd name="T45" fmla="*/ 1442 h 2870"/>
                <a:gd name="T46" fmla="*/ 2789 w 3443"/>
                <a:gd name="T47" fmla="*/ 1441 h 2870"/>
                <a:gd name="T48" fmla="*/ 2789 w 3443"/>
                <a:gd name="T49" fmla="*/ 1434 h 2870"/>
                <a:gd name="T50" fmla="*/ 2789 w 3443"/>
                <a:gd name="T51" fmla="*/ 1434 h 2870"/>
                <a:gd name="T52" fmla="*/ 2399 w 3443"/>
                <a:gd name="T53" fmla="*/ 648 h 2870"/>
                <a:gd name="T54" fmla="*/ 2284 w 3443"/>
                <a:gd name="T55" fmla="*/ 896 h 2870"/>
                <a:gd name="T56" fmla="*/ 264 w 3443"/>
                <a:gd name="T57" fmla="*/ 1441 h 2870"/>
                <a:gd name="T58" fmla="*/ 264 w 3443"/>
                <a:gd name="T59" fmla="*/ 1436 h 2870"/>
                <a:gd name="T60" fmla="*/ 264 w 3443"/>
                <a:gd name="T61" fmla="*/ 1434 h 2870"/>
                <a:gd name="T62" fmla="*/ 264 w 3443"/>
                <a:gd name="T63" fmla="*/ 1429 h 2870"/>
                <a:gd name="T64" fmla="*/ 908 w 3443"/>
                <a:gd name="T65" fmla="*/ 239 h 2870"/>
                <a:gd name="T66" fmla="*/ 793 w 3443"/>
                <a:gd name="T67" fmla="*/ 0 h 2870"/>
                <a:gd name="T68" fmla="*/ 0 w 3443"/>
                <a:gd name="T69" fmla="*/ 1429 h 2870"/>
                <a:gd name="T70" fmla="*/ 0 w 3443"/>
                <a:gd name="T71" fmla="*/ 1435 h 2870"/>
                <a:gd name="T72" fmla="*/ 0 w 3443"/>
                <a:gd name="T73" fmla="*/ 1441 h 2870"/>
                <a:gd name="T74" fmla="*/ 793 w 3443"/>
                <a:gd name="T75" fmla="*/ 2870 h 2870"/>
                <a:gd name="T76" fmla="*/ 908 w 3443"/>
                <a:gd name="T77" fmla="*/ 2632 h 2870"/>
                <a:gd name="T78" fmla="*/ 264 w 3443"/>
                <a:gd name="T79" fmla="*/ 1441 h 2870"/>
                <a:gd name="T80" fmla="*/ 1182 w 3443"/>
                <a:gd name="T81" fmla="*/ 896 h 2870"/>
                <a:gd name="T82" fmla="*/ 1067 w 3443"/>
                <a:gd name="T83" fmla="*/ 648 h 2870"/>
                <a:gd name="T84" fmla="*/ 677 w 3443"/>
                <a:gd name="T85" fmla="*/ 1434 h 2870"/>
                <a:gd name="T86" fmla="*/ 677 w 3443"/>
                <a:gd name="T87" fmla="*/ 1434 h 2870"/>
                <a:gd name="T88" fmla="*/ 677 w 3443"/>
                <a:gd name="T89" fmla="*/ 1441 h 2870"/>
                <a:gd name="T90" fmla="*/ 677 w 3443"/>
                <a:gd name="T91" fmla="*/ 1442 h 2870"/>
                <a:gd name="T92" fmla="*/ 677 w 3443"/>
                <a:gd name="T93" fmla="*/ 1444 h 2870"/>
                <a:gd name="T94" fmla="*/ 677 w 3443"/>
                <a:gd name="T95" fmla="*/ 1450 h 2870"/>
                <a:gd name="T96" fmla="*/ 677 w 3443"/>
                <a:gd name="T97" fmla="*/ 1450 h 2870"/>
                <a:gd name="T98" fmla="*/ 1067 w 3443"/>
                <a:gd name="T99" fmla="*/ 2237 h 2870"/>
                <a:gd name="T100" fmla="*/ 1182 w 3443"/>
                <a:gd name="T101" fmla="*/ 1989 h 2870"/>
                <a:gd name="T102" fmla="*/ 941 w 3443"/>
                <a:gd name="T103" fmla="*/ 1442 h 2870"/>
                <a:gd name="T104" fmla="*/ 1182 w 3443"/>
                <a:gd name="T105" fmla="*/ 896 h 2870"/>
                <a:gd name="T106" fmla="*/ 2007 w 3443"/>
                <a:gd name="T107" fmla="*/ 1445 h 2870"/>
                <a:gd name="T108" fmla="*/ 1739 w 3443"/>
                <a:gd name="T109" fmla="*/ 1177 h 2870"/>
                <a:gd name="T110" fmla="*/ 1470 w 3443"/>
                <a:gd name="T111" fmla="*/ 1445 h 2870"/>
                <a:gd name="T112" fmla="*/ 1739 w 3443"/>
                <a:gd name="T113" fmla="*/ 1713 h 2870"/>
                <a:gd name="T114" fmla="*/ 2007 w 3443"/>
                <a:gd name="T115" fmla="*/ 1445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3" h="2870">
                  <a:moveTo>
                    <a:pt x="3179" y="1441"/>
                  </a:moveTo>
                  <a:cubicBezTo>
                    <a:pt x="3179" y="1938"/>
                    <a:pt x="2921" y="2377"/>
                    <a:pt x="2534" y="2632"/>
                  </a:cubicBezTo>
                  <a:lnTo>
                    <a:pt x="2649" y="2870"/>
                  </a:lnTo>
                  <a:cubicBezTo>
                    <a:pt x="3125" y="2571"/>
                    <a:pt x="3443" y="2043"/>
                    <a:pt x="3443" y="1441"/>
                  </a:cubicBezTo>
                  <a:cubicBezTo>
                    <a:pt x="3443" y="1439"/>
                    <a:pt x="3442" y="1437"/>
                    <a:pt x="3442" y="1435"/>
                  </a:cubicBezTo>
                  <a:cubicBezTo>
                    <a:pt x="3442" y="1433"/>
                    <a:pt x="3443" y="1431"/>
                    <a:pt x="3443" y="1429"/>
                  </a:cubicBezTo>
                  <a:cubicBezTo>
                    <a:pt x="3443" y="827"/>
                    <a:pt x="3125" y="299"/>
                    <a:pt x="2649" y="0"/>
                  </a:cubicBezTo>
                  <a:lnTo>
                    <a:pt x="2534" y="239"/>
                  </a:lnTo>
                  <a:cubicBezTo>
                    <a:pt x="2921" y="493"/>
                    <a:pt x="3179" y="932"/>
                    <a:pt x="3179" y="1429"/>
                  </a:cubicBezTo>
                  <a:cubicBezTo>
                    <a:pt x="3179" y="1431"/>
                    <a:pt x="3178" y="1433"/>
                    <a:pt x="3178" y="1434"/>
                  </a:cubicBezTo>
                  <a:lnTo>
                    <a:pt x="3178" y="1434"/>
                  </a:lnTo>
                  <a:cubicBezTo>
                    <a:pt x="3178" y="1435"/>
                    <a:pt x="3178" y="1435"/>
                    <a:pt x="3178" y="1435"/>
                  </a:cubicBezTo>
                  <a:cubicBezTo>
                    <a:pt x="3178" y="1435"/>
                    <a:pt x="3178" y="1435"/>
                    <a:pt x="3178" y="1436"/>
                  </a:cubicBezTo>
                  <a:lnTo>
                    <a:pt x="3178" y="1436"/>
                  </a:lnTo>
                  <a:cubicBezTo>
                    <a:pt x="3178" y="1437"/>
                    <a:pt x="3179" y="1439"/>
                    <a:pt x="3179" y="1441"/>
                  </a:cubicBezTo>
                  <a:close/>
                  <a:moveTo>
                    <a:pt x="2284" y="896"/>
                  </a:moveTo>
                  <a:cubicBezTo>
                    <a:pt x="2432" y="1032"/>
                    <a:pt x="2525" y="1226"/>
                    <a:pt x="2525" y="1442"/>
                  </a:cubicBezTo>
                  <a:cubicBezTo>
                    <a:pt x="2525" y="1658"/>
                    <a:pt x="2432" y="1853"/>
                    <a:pt x="2284" y="1989"/>
                  </a:cubicBezTo>
                  <a:lnTo>
                    <a:pt x="2399" y="2237"/>
                  </a:lnTo>
                  <a:cubicBezTo>
                    <a:pt x="2634" y="2054"/>
                    <a:pt x="2786" y="1770"/>
                    <a:pt x="2789" y="1450"/>
                  </a:cubicBezTo>
                  <a:lnTo>
                    <a:pt x="2789" y="1450"/>
                  </a:lnTo>
                  <a:cubicBezTo>
                    <a:pt x="2789" y="1448"/>
                    <a:pt x="2789" y="1446"/>
                    <a:pt x="2789" y="1444"/>
                  </a:cubicBezTo>
                  <a:cubicBezTo>
                    <a:pt x="2789" y="1444"/>
                    <a:pt x="2789" y="1443"/>
                    <a:pt x="2789" y="1442"/>
                  </a:cubicBezTo>
                  <a:cubicBezTo>
                    <a:pt x="2789" y="1442"/>
                    <a:pt x="2789" y="1441"/>
                    <a:pt x="2789" y="1441"/>
                  </a:cubicBezTo>
                  <a:cubicBezTo>
                    <a:pt x="2789" y="1439"/>
                    <a:pt x="2789" y="1437"/>
                    <a:pt x="2789" y="1434"/>
                  </a:cubicBezTo>
                  <a:lnTo>
                    <a:pt x="2789" y="1434"/>
                  </a:lnTo>
                  <a:cubicBezTo>
                    <a:pt x="2786" y="1115"/>
                    <a:pt x="2634" y="831"/>
                    <a:pt x="2399" y="648"/>
                  </a:cubicBezTo>
                  <a:lnTo>
                    <a:pt x="2284" y="896"/>
                  </a:lnTo>
                  <a:close/>
                  <a:moveTo>
                    <a:pt x="264" y="1441"/>
                  </a:moveTo>
                  <a:cubicBezTo>
                    <a:pt x="264" y="1439"/>
                    <a:pt x="264" y="1437"/>
                    <a:pt x="264" y="1436"/>
                  </a:cubicBezTo>
                  <a:lnTo>
                    <a:pt x="264" y="1434"/>
                  </a:lnTo>
                  <a:cubicBezTo>
                    <a:pt x="264" y="1433"/>
                    <a:pt x="264" y="1431"/>
                    <a:pt x="264" y="1429"/>
                  </a:cubicBezTo>
                  <a:cubicBezTo>
                    <a:pt x="264" y="932"/>
                    <a:pt x="521" y="493"/>
                    <a:pt x="908" y="239"/>
                  </a:cubicBezTo>
                  <a:lnTo>
                    <a:pt x="793" y="0"/>
                  </a:lnTo>
                  <a:cubicBezTo>
                    <a:pt x="318" y="299"/>
                    <a:pt x="0" y="827"/>
                    <a:pt x="0" y="1429"/>
                  </a:cubicBezTo>
                  <a:cubicBezTo>
                    <a:pt x="0" y="1431"/>
                    <a:pt x="0" y="1433"/>
                    <a:pt x="0" y="1435"/>
                  </a:cubicBezTo>
                  <a:cubicBezTo>
                    <a:pt x="0" y="1437"/>
                    <a:pt x="0" y="1439"/>
                    <a:pt x="0" y="1441"/>
                  </a:cubicBezTo>
                  <a:cubicBezTo>
                    <a:pt x="0" y="2043"/>
                    <a:pt x="318" y="2571"/>
                    <a:pt x="793" y="2870"/>
                  </a:cubicBezTo>
                  <a:lnTo>
                    <a:pt x="908" y="2632"/>
                  </a:lnTo>
                  <a:cubicBezTo>
                    <a:pt x="521" y="2377"/>
                    <a:pt x="264" y="1938"/>
                    <a:pt x="264" y="1441"/>
                  </a:cubicBezTo>
                  <a:close/>
                  <a:moveTo>
                    <a:pt x="1182" y="896"/>
                  </a:moveTo>
                  <a:lnTo>
                    <a:pt x="1067" y="648"/>
                  </a:lnTo>
                  <a:cubicBezTo>
                    <a:pt x="832" y="831"/>
                    <a:pt x="680" y="1115"/>
                    <a:pt x="677" y="1434"/>
                  </a:cubicBezTo>
                  <a:lnTo>
                    <a:pt x="677" y="1434"/>
                  </a:lnTo>
                  <a:cubicBezTo>
                    <a:pt x="677" y="1437"/>
                    <a:pt x="677" y="1439"/>
                    <a:pt x="677" y="1441"/>
                  </a:cubicBezTo>
                  <a:cubicBezTo>
                    <a:pt x="677" y="1441"/>
                    <a:pt x="677" y="1442"/>
                    <a:pt x="677" y="1442"/>
                  </a:cubicBezTo>
                  <a:cubicBezTo>
                    <a:pt x="677" y="1443"/>
                    <a:pt x="677" y="1444"/>
                    <a:pt x="677" y="1444"/>
                  </a:cubicBezTo>
                  <a:cubicBezTo>
                    <a:pt x="677" y="1446"/>
                    <a:pt x="677" y="1448"/>
                    <a:pt x="677" y="1450"/>
                  </a:cubicBezTo>
                  <a:lnTo>
                    <a:pt x="677" y="1450"/>
                  </a:lnTo>
                  <a:cubicBezTo>
                    <a:pt x="680" y="1770"/>
                    <a:pt x="832" y="2054"/>
                    <a:pt x="1067" y="2237"/>
                  </a:cubicBezTo>
                  <a:lnTo>
                    <a:pt x="1182" y="1989"/>
                  </a:lnTo>
                  <a:cubicBezTo>
                    <a:pt x="1034" y="1853"/>
                    <a:pt x="941" y="1658"/>
                    <a:pt x="941" y="1442"/>
                  </a:cubicBezTo>
                  <a:cubicBezTo>
                    <a:pt x="941" y="1226"/>
                    <a:pt x="1034" y="1032"/>
                    <a:pt x="1182" y="896"/>
                  </a:cubicBezTo>
                  <a:close/>
                  <a:moveTo>
                    <a:pt x="2007" y="1445"/>
                  </a:moveTo>
                  <a:cubicBezTo>
                    <a:pt x="2007" y="1297"/>
                    <a:pt x="1887" y="1177"/>
                    <a:pt x="1739" y="1177"/>
                  </a:cubicBezTo>
                  <a:cubicBezTo>
                    <a:pt x="1590" y="1177"/>
                    <a:pt x="1470" y="1297"/>
                    <a:pt x="1470" y="1445"/>
                  </a:cubicBezTo>
                  <a:cubicBezTo>
                    <a:pt x="1470" y="1593"/>
                    <a:pt x="1590" y="1713"/>
                    <a:pt x="1739" y="1713"/>
                  </a:cubicBezTo>
                  <a:cubicBezTo>
                    <a:pt x="1887" y="1713"/>
                    <a:pt x="2007" y="1593"/>
                    <a:pt x="2007" y="1445"/>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grpSp>
      <p:grpSp>
        <p:nvGrpSpPr>
          <p:cNvPr id="57" name="组合 56">
            <a:extLst>
              <a:ext uri="{FF2B5EF4-FFF2-40B4-BE49-F238E27FC236}">
                <a16:creationId xmlns:a16="http://schemas.microsoft.com/office/drawing/2014/main" id="{3D68BE16-738E-4203-8C37-6E9F24378E8F}"/>
              </a:ext>
            </a:extLst>
          </p:cNvPr>
          <p:cNvGrpSpPr/>
          <p:nvPr/>
        </p:nvGrpSpPr>
        <p:grpSpPr>
          <a:xfrm>
            <a:off x="6517768" y="2888550"/>
            <a:ext cx="709930" cy="1381442"/>
            <a:chOff x="7628573" y="3552825"/>
            <a:chExt cx="541338" cy="1470978"/>
          </a:xfrm>
        </p:grpSpPr>
        <p:grpSp>
          <p:nvGrpSpPr>
            <p:cNvPr id="58" name="组合 57">
              <a:extLst>
                <a:ext uri="{FF2B5EF4-FFF2-40B4-BE49-F238E27FC236}">
                  <a16:creationId xmlns:a16="http://schemas.microsoft.com/office/drawing/2014/main" id="{495FAE6B-852E-4238-A5C8-26B8EC4E68F9}"/>
                </a:ext>
              </a:extLst>
            </p:cNvPr>
            <p:cNvGrpSpPr/>
            <p:nvPr/>
          </p:nvGrpSpPr>
          <p:grpSpPr>
            <a:xfrm>
              <a:off x="7678420" y="3552825"/>
              <a:ext cx="422275" cy="220663"/>
              <a:chOff x="7670800" y="3377565"/>
              <a:chExt cx="422275" cy="220663"/>
            </a:xfrm>
          </p:grpSpPr>
          <p:sp>
            <p:nvSpPr>
              <p:cNvPr id="101" name="Oval 6">
                <a:extLst>
                  <a:ext uri="{FF2B5EF4-FFF2-40B4-BE49-F238E27FC236}">
                    <a16:creationId xmlns:a16="http://schemas.microsoft.com/office/drawing/2014/main" id="{CA321A78-2AB0-43ED-AC8E-3FB0DD142F56}"/>
                  </a:ext>
                </a:extLst>
              </p:cNvPr>
              <p:cNvSpPr>
                <a:spLocks noChangeArrowheads="1"/>
              </p:cNvSpPr>
              <p:nvPr/>
            </p:nvSpPr>
            <p:spPr bwMode="auto">
              <a:xfrm>
                <a:off x="7670800" y="3502978"/>
                <a:ext cx="422275" cy="95250"/>
              </a:xfrm>
              <a:prstGeom prst="ellipse">
                <a:avLst/>
              </a:prstGeom>
              <a:solidFill>
                <a:srgbClr val="EEEA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2" name="Oval 7">
                <a:extLst>
                  <a:ext uri="{FF2B5EF4-FFF2-40B4-BE49-F238E27FC236}">
                    <a16:creationId xmlns:a16="http://schemas.microsoft.com/office/drawing/2014/main" id="{1854B156-0EEA-491D-992A-D887C5AFB5CD}"/>
                  </a:ext>
                </a:extLst>
              </p:cNvPr>
              <p:cNvSpPr>
                <a:spLocks noChangeArrowheads="1"/>
              </p:cNvSpPr>
              <p:nvPr/>
            </p:nvSpPr>
            <p:spPr bwMode="auto">
              <a:xfrm>
                <a:off x="7670800" y="3502978"/>
                <a:ext cx="422275" cy="95250"/>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3" name="Line 8">
                <a:extLst>
                  <a:ext uri="{FF2B5EF4-FFF2-40B4-BE49-F238E27FC236}">
                    <a16:creationId xmlns:a16="http://schemas.microsoft.com/office/drawing/2014/main" id="{44ED7F2D-1B0A-43D3-85EC-E063A350DB44}"/>
                  </a:ext>
                </a:extLst>
              </p:cNvPr>
              <p:cNvSpPr>
                <a:spLocks noChangeShapeType="1"/>
              </p:cNvSpPr>
              <p:nvPr/>
            </p:nvSpPr>
            <p:spPr bwMode="auto">
              <a:xfrm flipV="1">
                <a:off x="7670800" y="3425190"/>
                <a:ext cx="0" cy="1254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4" name="Line 9">
                <a:extLst>
                  <a:ext uri="{FF2B5EF4-FFF2-40B4-BE49-F238E27FC236}">
                    <a16:creationId xmlns:a16="http://schemas.microsoft.com/office/drawing/2014/main" id="{B176B91F-7557-4989-85D2-2EA26367C6C6}"/>
                  </a:ext>
                </a:extLst>
              </p:cNvPr>
              <p:cNvSpPr>
                <a:spLocks noChangeShapeType="1"/>
              </p:cNvSpPr>
              <p:nvPr/>
            </p:nvSpPr>
            <p:spPr bwMode="auto">
              <a:xfrm flipV="1">
                <a:off x="8093075" y="3425190"/>
                <a:ext cx="0" cy="1254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5" name="Line 10">
                <a:extLst>
                  <a:ext uri="{FF2B5EF4-FFF2-40B4-BE49-F238E27FC236}">
                    <a16:creationId xmlns:a16="http://schemas.microsoft.com/office/drawing/2014/main" id="{32958691-6EA5-4B85-A916-0E8DDCC94583}"/>
                  </a:ext>
                </a:extLst>
              </p:cNvPr>
              <p:cNvSpPr>
                <a:spLocks noChangeShapeType="1"/>
              </p:cNvSpPr>
              <p:nvPr/>
            </p:nvSpPr>
            <p:spPr bwMode="auto">
              <a:xfrm flipV="1">
                <a:off x="7705725" y="3450590"/>
                <a:ext cx="0" cy="1254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6" name="Line 11">
                <a:extLst>
                  <a:ext uri="{FF2B5EF4-FFF2-40B4-BE49-F238E27FC236}">
                    <a16:creationId xmlns:a16="http://schemas.microsoft.com/office/drawing/2014/main" id="{500F848D-9462-4BBD-B023-72485D12B31E}"/>
                  </a:ext>
                </a:extLst>
              </p:cNvPr>
              <p:cNvSpPr>
                <a:spLocks noChangeShapeType="1"/>
              </p:cNvSpPr>
              <p:nvPr/>
            </p:nvSpPr>
            <p:spPr bwMode="auto">
              <a:xfrm flipV="1">
                <a:off x="7742238" y="3388678"/>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7" name="Line 12">
                <a:extLst>
                  <a:ext uri="{FF2B5EF4-FFF2-40B4-BE49-F238E27FC236}">
                    <a16:creationId xmlns:a16="http://schemas.microsoft.com/office/drawing/2014/main" id="{47E4D3E8-6030-4BD1-97BB-1B39CEBCB6B7}"/>
                  </a:ext>
                </a:extLst>
              </p:cNvPr>
              <p:cNvSpPr>
                <a:spLocks noChangeShapeType="1"/>
              </p:cNvSpPr>
              <p:nvPr/>
            </p:nvSpPr>
            <p:spPr bwMode="auto">
              <a:xfrm flipV="1">
                <a:off x="7777163" y="3463290"/>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8" name="Line 13">
                <a:extLst>
                  <a:ext uri="{FF2B5EF4-FFF2-40B4-BE49-F238E27FC236}">
                    <a16:creationId xmlns:a16="http://schemas.microsoft.com/office/drawing/2014/main" id="{D7C9853E-0680-4D2A-8ABB-C83DDDAD8713}"/>
                  </a:ext>
                </a:extLst>
              </p:cNvPr>
              <p:cNvSpPr>
                <a:spLocks noChangeShapeType="1"/>
              </p:cNvSpPr>
              <p:nvPr/>
            </p:nvSpPr>
            <p:spPr bwMode="auto">
              <a:xfrm flipV="1">
                <a:off x="7812088" y="3379153"/>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9" name="Line 14">
                <a:extLst>
                  <a:ext uri="{FF2B5EF4-FFF2-40B4-BE49-F238E27FC236}">
                    <a16:creationId xmlns:a16="http://schemas.microsoft.com/office/drawing/2014/main" id="{5FDCD6E8-39FD-4E4B-8681-C788CEEDDFEC}"/>
                  </a:ext>
                </a:extLst>
              </p:cNvPr>
              <p:cNvSpPr>
                <a:spLocks noChangeShapeType="1"/>
              </p:cNvSpPr>
              <p:nvPr/>
            </p:nvSpPr>
            <p:spPr bwMode="auto">
              <a:xfrm flipV="1">
                <a:off x="7847013" y="3471228"/>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10" name="Line 15">
                <a:extLst>
                  <a:ext uri="{FF2B5EF4-FFF2-40B4-BE49-F238E27FC236}">
                    <a16:creationId xmlns:a16="http://schemas.microsoft.com/office/drawing/2014/main" id="{D73FECB5-D7B0-40A0-B2C5-5AC6DDA1C8FF}"/>
                  </a:ext>
                </a:extLst>
              </p:cNvPr>
              <p:cNvSpPr>
                <a:spLocks noChangeShapeType="1"/>
              </p:cNvSpPr>
              <p:nvPr/>
            </p:nvSpPr>
            <p:spPr bwMode="auto">
              <a:xfrm flipV="1">
                <a:off x="7881938" y="3377565"/>
                <a:ext cx="0" cy="1254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11" name="Line 16">
                <a:extLst>
                  <a:ext uri="{FF2B5EF4-FFF2-40B4-BE49-F238E27FC236}">
                    <a16:creationId xmlns:a16="http://schemas.microsoft.com/office/drawing/2014/main" id="{A91C8E25-48BA-4621-A220-F45EED54246C}"/>
                  </a:ext>
                </a:extLst>
              </p:cNvPr>
              <p:cNvSpPr>
                <a:spLocks noChangeShapeType="1"/>
              </p:cNvSpPr>
              <p:nvPr/>
            </p:nvSpPr>
            <p:spPr bwMode="auto">
              <a:xfrm flipV="1">
                <a:off x="7916863" y="3471228"/>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12" name="Line 17">
                <a:extLst>
                  <a:ext uri="{FF2B5EF4-FFF2-40B4-BE49-F238E27FC236}">
                    <a16:creationId xmlns:a16="http://schemas.microsoft.com/office/drawing/2014/main" id="{81E2E6AD-0F2D-42A1-A082-FFB758BE20D9}"/>
                  </a:ext>
                </a:extLst>
              </p:cNvPr>
              <p:cNvSpPr>
                <a:spLocks noChangeShapeType="1"/>
              </p:cNvSpPr>
              <p:nvPr/>
            </p:nvSpPr>
            <p:spPr bwMode="auto">
              <a:xfrm flipV="1">
                <a:off x="7951788" y="3379153"/>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13" name="Line 18">
                <a:extLst>
                  <a:ext uri="{FF2B5EF4-FFF2-40B4-BE49-F238E27FC236}">
                    <a16:creationId xmlns:a16="http://schemas.microsoft.com/office/drawing/2014/main" id="{B8114E4A-359C-4DDA-9597-ABBD09BD40D1}"/>
                  </a:ext>
                </a:extLst>
              </p:cNvPr>
              <p:cNvSpPr>
                <a:spLocks noChangeShapeType="1"/>
              </p:cNvSpPr>
              <p:nvPr/>
            </p:nvSpPr>
            <p:spPr bwMode="auto">
              <a:xfrm flipV="1">
                <a:off x="7986713" y="3464878"/>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14" name="Line 19">
                <a:extLst>
                  <a:ext uri="{FF2B5EF4-FFF2-40B4-BE49-F238E27FC236}">
                    <a16:creationId xmlns:a16="http://schemas.microsoft.com/office/drawing/2014/main" id="{943B998C-2084-409A-9589-CE8FB2D37ADA}"/>
                  </a:ext>
                </a:extLst>
              </p:cNvPr>
              <p:cNvSpPr>
                <a:spLocks noChangeShapeType="1"/>
              </p:cNvSpPr>
              <p:nvPr/>
            </p:nvSpPr>
            <p:spPr bwMode="auto">
              <a:xfrm flipV="1">
                <a:off x="8021638" y="3388678"/>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15" name="Line 20">
                <a:extLst>
                  <a:ext uri="{FF2B5EF4-FFF2-40B4-BE49-F238E27FC236}">
                    <a16:creationId xmlns:a16="http://schemas.microsoft.com/office/drawing/2014/main" id="{58DB3DF1-AE4E-42AF-BBA3-FFE6052997F4}"/>
                  </a:ext>
                </a:extLst>
              </p:cNvPr>
              <p:cNvSpPr>
                <a:spLocks noChangeShapeType="1"/>
              </p:cNvSpPr>
              <p:nvPr/>
            </p:nvSpPr>
            <p:spPr bwMode="auto">
              <a:xfrm flipV="1">
                <a:off x="8056563" y="3450590"/>
                <a:ext cx="0" cy="1270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grpSp>
        <p:grpSp>
          <p:nvGrpSpPr>
            <p:cNvPr id="59" name="组合 58">
              <a:extLst>
                <a:ext uri="{FF2B5EF4-FFF2-40B4-BE49-F238E27FC236}">
                  <a16:creationId xmlns:a16="http://schemas.microsoft.com/office/drawing/2014/main" id="{30F24089-F743-4E2C-8D9C-527E9BCF3AA8}"/>
                </a:ext>
              </a:extLst>
            </p:cNvPr>
            <p:cNvGrpSpPr/>
            <p:nvPr/>
          </p:nvGrpSpPr>
          <p:grpSpPr>
            <a:xfrm>
              <a:off x="7628573" y="3777615"/>
              <a:ext cx="541338" cy="1246188"/>
              <a:chOff x="6886893" y="3912235"/>
              <a:chExt cx="541338" cy="1246188"/>
            </a:xfrm>
          </p:grpSpPr>
          <p:sp>
            <p:nvSpPr>
              <p:cNvPr id="60" name="Line 21">
                <a:extLst>
                  <a:ext uri="{FF2B5EF4-FFF2-40B4-BE49-F238E27FC236}">
                    <a16:creationId xmlns:a16="http://schemas.microsoft.com/office/drawing/2014/main" id="{1A1FE43B-2033-4E49-B10D-BECCD31D7797}"/>
                  </a:ext>
                </a:extLst>
              </p:cNvPr>
              <p:cNvSpPr>
                <a:spLocks noChangeShapeType="1"/>
              </p:cNvSpPr>
              <p:nvPr/>
            </p:nvSpPr>
            <p:spPr bwMode="auto">
              <a:xfrm>
                <a:off x="7150418" y="3912235"/>
                <a:ext cx="0" cy="124618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dirty="0">
                  <a:solidFill>
                    <a:srgbClr val="003366"/>
                  </a:solidFill>
                  <a:latin typeface="Arial" charset="0"/>
                  <a:ea typeface="宋体" charset="0"/>
                </a:endParaRPr>
              </a:p>
            </p:txBody>
          </p:sp>
          <p:sp>
            <p:nvSpPr>
              <p:cNvPr id="61" name="Freeform 22">
                <a:extLst>
                  <a:ext uri="{FF2B5EF4-FFF2-40B4-BE49-F238E27FC236}">
                    <a16:creationId xmlns:a16="http://schemas.microsoft.com/office/drawing/2014/main" id="{0BA9F0DA-5641-4A1C-9914-A0A87ECCBC36}"/>
                  </a:ext>
                </a:extLst>
              </p:cNvPr>
              <p:cNvSpPr>
                <a:spLocks/>
              </p:cNvSpPr>
              <p:nvPr/>
            </p:nvSpPr>
            <p:spPr bwMode="auto">
              <a:xfrm>
                <a:off x="6886893" y="4097973"/>
                <a:ext cx="225425" cy="896938"/>
              </a:xfrm>
              <a:custGeom>
                <a:avLst/>
                <a:gdLst>
                  <a:gd name="T0" fmla="*/ 142 w 142"/>
                  <a:gd name="T1" fmla="*/ 0 h 565"/>
                  <a:gd name="T2" fmla="*/ 0 w 142"/>
                  <a:gd name="T3" fmla="*/ 565 h 565"/>
                </a:gdLst>
                <a:ahLst/>
                <a:cxnLst>
                  <a:cxn ang="0">
                    <a:pos x="T0" y="T1"/>
                  </a:cxn>
                  <a:cxn ang="0">
                    <a:pos x="T2" y="T3"/>
                  </a:cxn>
                </a:cxnLst>
                <a:rect l="0" t="0" r="r" b="b"/>
                <a:pathLst>
                  <a:path w="142" h="565">
                    <a:moveTo>
                      <a:pt x="142" y="0"/>
                    </a:moveTo>
                    <a:cubicBezTo>
                      <a:pt x="89" y="292"/>
                      <a:pt x="25" y="546"/>
                      <a:pt x="0" y="56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62" name="Freeform 23">
                <a:extLst>
                  <a:ext uri="{FF2B5EF4-FFF2-40B4-BE49-F238E27FC236}">
                    <a16:creationId xmlns:a16="http://schemas.microsoft.com/office/drawing/2014/main" id="{21AD78D9-E653-4DF2-A9E9-269F3134E89D}"/>
                  </a:ext>
                </a:extLst>
              </p:cNvPr>
              <p:cNvSpPr>
                <a:spLocks/>
              </p:cNvSpPr>
              <p:nvPr/>
            </p:nvSpPr>
            <p:spPr bwMode="auto">
              <a:xfrm>
                <a:off x="7185343" y="4097973"/>
                <a:ext cx="242888" cy="896938"/>
              </a:xfrm>
              <a:custGeom>
                <a:avLst/>
                <a:gdLst>
                  <a:gd name="T0" fmla="*/ 0 w 153"/>
                  <a:gd name="T1" fmla="*/ 0 h 565"/>
                  <a:gd name="T2" fmla="*/ 153 w 153"/>
                  <a:gd name="T3" fmla="*/ 565 h 565"/>
                </a:gdLst>
                <a:ahLst/>
                <a:cxnLst>
                  <a:cxn ang="0">
                    <a:pos x="T0" y="T1"/>
                  </a:cxn>
                  <a:cxn ang="0">
                    <a:pos x="T2" y="T3"/>
                  </a:cxn>
                </a:cxnLst>
                <a:rect l="0" t="0" r="r" b="b"/>
                <a:pathLst>
                  <a:path w="153" h="565">
                    <a:moveTo>
                      <a:pt x="0" y="0"/>
                    </a:moveTo>
                    <a:cubicBezTo>
                      <a:pt x="51" y="292"/>
                      <a:pt x="120" y="545"/>
                      <a:pt x="153" y="56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63" name="Line 24">
                <a:extLst>
                  <a:ext uri="{FF2B5EF4-FFF2-40B4-BE49-F238E27FC236}">
                    <a16:creationId xmlns:a16="http://schemas.microsoft.com/office/drawing/2014/main" id="{C52C69F9-EC1C-4FA4-98FE-DB79005D644F}"/>
                  </a:ext>
                </a:extLst>
              </p:cNvPr>
              <p:cNvSpPr>
                <a:spLocks noChangeShapeType="1"/>
              </p:cNvSpPr>
              <p:nvPr/>
            </p:nvSpPr>
            <p:spPr bwMode="auto">
              <a:xfrm flipH="1">
                <a:off x="7128193" y="3961448"/>
                <a:ext cx="6350" cy="13176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64" name="Line 25">
                <a:extLst>
                  <a:ext uri="{FF2B5EF4-FFF2-40B4-BE49-F238E27FC236}">
                    <a16:creationId xmlns:a16="http://schemas.microsoft.com/office/drawing/2014/main" id="{34D5E3D1-4803-4AE1-89D1-BE9B19DB7907}"/>
                  </a:ext>
                </a:extLst>
              </p:cNvPr>
              <p:cNvSpPr>
                <a:spLocks noChangeShapeType="1"/>
              </p:cNvSpPr>
              <p:nvPr/>
            </p:nvSpPr>
            <p:spPr bwMode="auto">
              <a:xfrm>
                <a:off x="7164705" y="3961448"/>
                <a:ext cx="6350" cy="13017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65" name="Line 26">
                <a:extLst>
                  <a:ext uri="{FF2B5EF4-FFF2-40B4-BE49-F238E27FC236}">
                    <a16:creationId xmlns:a16="http://schemas.microsoft.com/office/drawing/2014/main" id="{B1BF0574-D8BD-4A62-927F-305572F394E5}"/>
                  </a:ext>
                </a:extLst>
              </p:cNvPr>
              <p:cNvSpPr>
                <a:spLocks noChangeShapeType="1"/>
              </p:cNvSpPr>
              <p:nvPr/>
            </p:nvSpPr>
            <p:spPr bwMode="auto">
              <a:xfrm>
                <a:off x="7134543" y="3961448"/>
                <a:ext cx="30163"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66" name="Line 27">
                <a:extLst>
                  <a:ext uri="{FF2B5EF4-FFF2-40B4-BE49-F238E27FC236}">
                    <a16:creationId xmlns:a16="http://schemas.microsoft.com/office/drawing/2014/main" id="{CAD353C3-3BEA-4F17-A54F-8B9A6A5FAE6D}"/>
                  </a:ext>
                </a:extLst>
              </p:cNvPr>
              <p:cNvSpPr>
                <a:spLocks noChangeShapeType="1"/>
              </p:cNvSpPr>
              <p:nvPr/>
            </p:nvSpPr>
            <p:spPr bwMode="auto">
              <a:xfrm>
                <a:off x="7112318" y="4097973"/>
                <a:ext cx="38100" cy="238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67" name="Line 28">
                <a:extLst>
                  <a:ext uri="{FF2B5EF4-FFF2-40B4-BE49-F238E27FC236}">
                    <a16:creationId xmlns:a16="http://schemas.microsoft.com/office/drawing/2014/main" id="{34B11076-1B8C-4CDE-BA77-4C80C6047F17}"/>
                  </a:ext>
                </a:extLst>
              </p:cNvPr>
              <p:cNvSpPr>
                <a:spLocks noChangeShapeType="1"/>
              </p:cNvSpPr>
              <p:nvPr/>
            </p:nvSpPr>
            <p:spPr bwMode="auto">
              <a:xfrm>
                <a:off x="7109143" y="4118610"/>
                <a:ext cx="41275" cy="238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68" name="Line 29">
                <a:extLst>
                  <a:ext uri="{FF2B5EF4-FFF2-40B4-BE49-F238E27FC236}">
                    <a16:creationId xmlns:a16="http://schemas.microsoft.com/office/drawing/2014/main" id="{064416D4-EA63-45DD-8068-6DE9A72ADF0E}"/>
                  </a:ext>
                </a:extLst>
              </p:cNvPr>
              <p:cNvSpPr>
                <a:spLocks noChangeShapeType="1"/>
              </p:cNvSpPr>
              <p:nvPr/>
            </p:nvSpPr>
            <p:spPr bwMode="auto">
              <a:xfrm flipV="1">
                <a:off x="7109143" y="4097973"/>
                <a:ext cx="41275" cy="206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69" name="Freeform 30">
                <a:extLst>
                  <a:ext uri="{FF2B5EF4-FFF2-40B4-BE49-F238E27FC236}">
                    <a16:creationId xmlns:a16="http://schemas.microsoft.com/office/drawing/2014/main" id="{7428D4B3-C0CD-47BA-BCFB-B94B7CFA489D}"/>
                  </a:ext>
                </a:extLst>
              </p:cNvPr>
              <p:cNvSpPr>
                <a:spLocks/>
              </p:cNvSpPr>
              <p:nvPr/>
            </p:nvSpPr>
            <p:spPr bwMode="auto">
              <a:xfrm>
                <a:off x="7112318" y="4093210"/>
                <a:ext cx="15875" cy="4763"/>
              </a:xfrm>
              <a:custGeom>
                <a:avLst/>
                <a:gdLst>
                  <a:gd name="T0" fmla="*/ 0 w 10"/>
                  <a:gd name="T1" fmla="*/ 3 h 3"/>
                  <a:gd name="T2" fmla="*/ 10 w 10"/>
                  <a:gd name="T3" fmla="*/ 0 h 3"/>
                </a:gdLst>
                <a:ahLst/>
                <a:cxnLst>
                  <a:cxn ang="0">
                    <a:pos x="T0" y="T1"/>
                  </a:cxn>
                  <a:cxn ang="0">
                    <a:pos x="T2" y="T3"/>
                  </a:cxn>
                </a:cxnLst>
                <a:rect l="0" t="0" r="r" b="b"/>
                <a:pathLst>
                  <a:path w="10" h="3">
                    <a:moveTo>
                      <a:pt x="0" y="3"/>
                    </a:moveTo>
                    <a:cubicBezTo>
                      <a:pt x="3" y="2"/>
                      <a:pt x="6" y="1"/>
                      <a:pt x="1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70" name="Line 31">
                <a:extLst>
                  <a:ext uri="{FF2B5EF4-FFF2-40B4-BE49-F238E27FC236}">
                    <a16:creationId xmlns:a16="http://schemas.microsoft.com/office/drawing/2014/main" id="{D7AEBE2A-C6A1-4C78-BCD0-83693EDE0BF9}"/>
                  </a:ext>
                </a:extLst>
              </p:cNvPr>
              <p:cNvSpPr>
                <a:spLocks noChangeShapeType="1"/>
              </p:cNvSpPr>
              <p:nvPr/>
            </p:nvSpPr>
            <p:spPr bwMode="auto">
              <a:xfrm flipV="1">
                <a:off x="7128193" y="4085273"/>
                <a:ext cx="22225" cy="79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71" name="Line 32">
                <a:extLst>
                  <a:ext uri="{FF2B5EF4-FFF2-40B4-BE49-F238E27FC236}">
                    <a16:creationId xmlns:a16="http://schemas.microsoft.com/office/drawing/2014/main" id="{395E87AD-2404-4B90-91B1-2296152AED17}"/>
                  </a:ext>
                </a:extLst>
              </p:cNvPr>
              <p:cNvSpPr>
                <a:spLocks noChangeShapeType="1"/>
              </p:cNvSpPr>
              <p:nvPr/>
            </p:nvSpPr>
            <p:spPr bwMode="auto">
              <a:xfrm flipH="1" flipV="1">
                <a:off x="7150418" y="4085273"/>
                <a:ext cx="20638" cy="635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72" name="Line 33">
                <a:extLst>
                  <a:ext uri="{FF2B5EF4-FFF2-40B4-BE49-F238E27FC236}">
                    <a16:creationId xmlns:a16="http://schemas.microsoft.com/office/drawing/2014/main" id="{CA57576E-5DD9-411F-A741-030749F90213}"/>
                  </a:ext>
                </a:extLst>
              </p:cNvPr>
              <p:cNvSpPr>
                <a:spLocks noChangeShapeType="1"/>
              </p:cNvSpPr>
              <p:nvPr/>
            </p:nvSpPr>
            <p:spPr bwMode="auto">
              <a:xfrm>
                <a:off x="7171055" y="4091623"/>
                <a:ext cx="14288" cy="635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73" name="Freeform 34">
                <a:extLst>
                  <a:ext uri="{FF2B5EF4-FFF2-40B4-BE49-F238E27FC236}">
                    <a16:creationId xmlns:a16="http://schemas.microsoft.com/office/drawing/2014/main" id="{560126F8-8F45-477B-AA47-B300D1D6C533}"/>
                  </a:ext>
                </a:extLst>
              </p:cNvPr>
              <p:cNvSpPr>
                <a:spLocks/>
              </p:cNvSpPr>
              <p:nvPr/>
            </p:nvSpPr>
            <p:spPr bwMode="auto">
              <a:xfrm>
                <a:off x="7150418" y="4097973"/>
                <a:ext cx="38100" cy="22225"/>
              </a:xfrm>
              <a:custGeom>
                <a:avLst/>
                <a:gdLst>
                  <a:gd name="T0" fmla="*/ 0 w 24"/>
                  <a:gd name="T1" fmla="*/ 0 h 14"/>
                  <a:gd name="T2" fmla="*/ 24 w 24"/>
                  <a:gd name="T3" fmla="*/ 14 h 14"/>
                </a:gdLst>
                <a:ahLst/>
                <a:cxnLst>
                  <a:cxn ang="0">
                    <a:pos x="T0" y="T1"/>
                  </a:cxn>
                  <a:cxn ang="0">
                    <a:pos x="T2" y="T3"/>
                  </a:cxn>
                </a:cxnLst>
                <a:rect l="0" t="0" r="r" b="b"/>
                <a:pathLst>
                  <a:path w="24" h="14">
                    <a:moveTo>
                      <a:pt x="0" y="0"/>
                    </a:moveTo>
                    <a:cubicBezTo>
                      <a:pt x="8" y="3"/>
                      <a:pt x="16" y="8"/>
                      <a:pt x="24"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74" name="Freeform 35">
                <a:extLst>
                  <a:ext uri="{FF2B5EF4-FFF2-40B4-BE49-F238E27FC236}">
                    <a16:creationId xmlns:a16="http://schemas.microsoft.com/office/drawing/2014/main" id="{C05CC7DF-7188-40CB-8C4D-14BDF512B42B}"/>
                  </a:ext>
                </a:extLst>
              </p:cNvPr>
              <p:cNvSpPr>
                <a:spLocks/>
              </p:cNvSpPr>
              <p:nvPr/>
            </p:nvSpPr>
            <p:spPr bwMode="auto">
              <a:xfrm>
                <a:off x="7150418" y="4120198"/>
                <a:ext cx="38100" cy="22225"/>
              </a:xfrm>
              <a:custGeom>
                <a:avLst/>
                <a:gdLst>
                  <a:gd name="T0" fmla="*/ 0 w 24"/>
                  <a:gd name="T1" fmla="*/ 14 h 14"/>
                  <a:gd name="T2" fmla="*/ 24 w 24"/>
                  <a:gd name="T3" fmla="*/ 0 h 14"/>
                </a:gdLst>
                <a:ahLst/>
                <a:cxnLst>
                  <a:cxn ang="0">
                    <a:pos x="T0" y="T1"/>
                  </a:cxn>
                  <a:cxn ang="0">
                    <a:pos x="T2" y="T3"/>
                  </a:cxn>
                </a:cxnLst>
                <a:rect l="0" t="0" r="r" b="b"/>
                <a:pathLst>
                  <a:path w="24" h="14">
                    <a:moveTo>
                      <a:pt x="0" y="14"/>
                    </a:moveTo>
                    <a:cubicBezTo>
                      <a:pt x="8" y="9"/>
                      <a:pt x="16" y="4"/>
                      <a:pt x="24"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75" name="Line 36">
                <a:extLst>
                  <a:ext uri="{FF2B5EF4-FFF2-40B4-BE49-F238E27FC236}">
                    <a16:creationId xmlns:a16="http://schemas.microsoft.com/office/drawing/2014/main" id="{642D4E7A-DBAC-44A3-B094-1D943B13D0C2}"/>
                  </a:ext>
                </a:extLst>
              </p:cNvPr>
              <p:cNvSpPr>
                <a:spLocks noChangeShapeType="1"/>
              </p:cNvSpPr>
              <p:nvPr/>
            </p:nvSpPr>
            <p:spPr bwMode="auto">
              <a:xfrm flipV="1">
                <a:off x="7150418" y="4097973"/>
                <a:ext cx="34925" cy="2381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76" name="Freeform 37">
                <a:extLst>
                  <a:ext uri="{FF2B5EF4-FFF2-40B4-BE49-F238E27FC236}">
                    <a16:creationId xmlns:a16="http://schemas.microsoft.com/office/drawing/2014/main" id="{A85E467D-1BA3-4F10-9B26-47AA62F263DC}"/>
                  </a:ext>
                </a:extLst>
              </p:cNvPr>
              <p:cNvSpPr>
                <a:spLocks/>
              </p:cNvSpPr>
              <p:nvPr/>
            </p:nvSpPr>
            <p:spPr bwMode="auto">
              <a:xfrm>
                <a:off x="7104380" y="4121785"/>
                <a:ext cx="88900" cy="25400"/>
              </a:xfrm>
              <a:custGeom>
                <a:avLst/>
                <a:gdLst>
                  <a:gd name="T0" fmla="*/ 0 w 56"/>
                  <a:gd name="T1" fmla="*/ 16 h 16"/>
                  <a:gd name="T2" fmla="*/ 29 w 56"/>
                  <a:gd name="T3" fmla="*/ 0 h 16"/>
                  <a:gd name="T4" fmla="*/ 56 w 56"/>
                  <a:gd name="T5" fmla="*/ 15 h 16"/>
                </a:gdLst>
                <a:ahLst/>
                <a:cxnLst>
                  <a:cxn ang="0">
                    <a:pos x="T0" y="T1"/>
                  </a:cxn>
                  <a:cxn ang="0">
                    <a:pos x="T2" y="T3"/>
                  </a:cxn>
                  <a:cxn ang="0">
                    <a:pos x="T4" y="T5"/>
                  </a:cxn>
                </a:cxnLst>
                <a:rect l="0" t="0" r="r" b="b"/>
                <a:pathLst>
                  <a:path w="56" h="16">
                    <a:moveTo>
                      <a:pt x="0" y="16"/>
                    </a:moveTo>
                    <a:lnTo>
                      <a:pt x="29" y="0"/>
                    </a:lnTo>
                    <a:lnTo>
                      <a:pt x="56" y="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77" name="Freeform 38">
                <a:extLst>
                  <a:ext uri="{FF2B5EF4-FFF2-40B4-BE49-F238E27FC236}">
                    <a16:creationId xmlns:a16="http://schemas.microsoft.com/office/drawing/2014/main" id="{3DD330A3-30B8-4E9D-9436-119FB6CA0EE0}"/>
                  </a:ext>
                </a:extLst>
              </p:cNvPr>
              <p:cNvSpPr>
                <a:spLocks/>
              </p:cNvSpPr>
              <p:nvPr/>
            </p:nvSpPr>
            <p:spPr bwMode="auto">
              <a:xfrm>
                <a:off x="7104380" y="4145598"/>
                <a:ext cx="88900" cy="26988"/>
              </a:xfrm>
              <a:custGeom>
                <a:avLst/>
                <a:gdLst>
                  <a:gd name="T0" fmla="*/ 0 w 56"/>
                  <a:gd name="T1" fmla="*/ 1 h 17"/>
                  <a:gd name="T2" fmla="*/ 29 w 56"/>
                  <a:gd name="T3" fmla="*/ 17 h 17"/>
                  <a:gd name="T4" fmla="*/ 56 w 56"/>
                  <a:gd name="T5" fmla="*/ 0 h 17"/>
                </a:gdLst>
                <a:ahLst/>
                <a:cxnLst>
                  <a:cxn ang="0">
                    <a:pos x="T0" y="T1"/>
                  </a:cxn>
                  <a:cxn ang="0">
                    <a:pos x="T2" y="T3"/>
                  </a:cxn>
                  <a:cxn ang="0">
                    <a:pos x="T4" y="T5"/>
                  </a:cxn>
                </a:cxnLst>
                <a:rect l="0" t="0" r="r" b="b"/>
                <a:pathLst>
                  <a:path w="56" h="17">
                    <a:moveTo>
                      <a:pt x="0" y="1"/>
                    </a:moveTo>
                    <a:lnTo>
                      <a:pt x="29" y="17"/>
                    </a:lnTo>
                    <a:lnTo>
                      <a:pt x="5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0" name="Freeform 39">
                <a:extLst>
                  <a:ext uri="{FF2B5EF4-FFF2-40B4-BE49-F238E27FC236}">
                    <a16:creationId xmlns:a16="http://schemas.microsoft.com/office/drawing/2014/main" id="{928835D4-795E-40CE-B6E0-9B2A93668CFD}"/>
                  </a:ext>
                </a:extLst>
              </p:cNvPr>
              <p:cNvSpPr>
                <a:spLocks/>
              </p:cNvSpPr>
              <p:nvPr/>
            </p:nvSpPr>
            <p:spPr bwMode="auto">
              <a:xfrm>
                <a:off x="7101205" y="4142423"/>
                <a:ext cx="96838" cy="58738"/>
              </a:xfrm>
              <a:custGeom>
                <a:avLst/>
                <a:gdLst>
                  <a:gd name="T0" fmla="*/ 263 w 516"/>
                  <a:gd name="T1" fmla="*/ 255 h 255"/>
                  <a:gd name="T2" fmla="*/ 516 w 516"/>
                  <a:gd name="T3" fmla="*/ 126 h 255"/>
                  <a:gd name="T4" fmla="*/ 263 w 516"/>
                  <a:gd name="T5" fmla="*/ 0 h 255"/>
                  <a:gd name="T6" fmla="*/ 0 w 516"/>
                  <a:gd name="T7" fmla="*/ 134 h 255"/>
                  <a:gd name="T8" fmla="*/ 263 w 516"/>
                  <a:gd name="T9" fmla="*/ 255 h 255"/>
                </a:gdLst>
                <a:ahLst/>
                <a:cxnLst>
                  <a:cxn ang="0">
                    <a:pos x="T0" y="T1"/>
                  </a:cxn>
                  <a:cxn ang="0">
                    <a:pos x="T2" y="T3"/>
                  </a:cxn>
                  <a:cxn ang="0">
                    <a:pos x="T4" y="T5"/>
                  </a:cxn>
                  <a:cxn ang="0">
                    <a:pos x="T6" y="T7"/>
                  </a:cxn>
                  <a:cxn ang="0">
                    <a:pos x="T8" y="T9"/>
                  </a:cxn>
                </a:cxnLst>
                <a:rect l="0" t="0" r="r" b="b"/>
                <a:pathLst>
                  <a:path w="516" h="255">
                    <a:moveTo>
                      <a:pt x="263" y="255"/>
                    </a:moveTo>
                    <a:cubicBezTo>
                      <a:pt x="346" y="209"/>
                      <a:pt x="430" y="166"/>
                      <a:pt x="516" y="126"/>
                    </a:cubicBezTo>
                    <a:cubicBezTo>
                      <a:pt x="427" y="94"/>
                      <a:pt x="342" y="52"/>
                      <a:pt x="263" y="0"/>
                    </a:cubicBezTo>
                    <a:cubicBezTo>
                      <a:pt x="179" y="51"/>
                      <a:pt x="91" y="96"/>
                      <a:pt x="0" y="134"/>
                    </a:cubicBezTo>
                    <a:lnTo>
                      <a:pt x="263" y="255"/>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1" name="Freeform 40">
                <a:extLst>
                  <a:ext uri="{FF2B5EF4-FFF2-40B4-BE49-F238E27FC236}">
                    <a16:creationId xmlns:a16="http://schemas.microsoft.com/office/drawing/2014/main" id="{447711B8-71B8-405D-B1DA-7C76A4586A4E}"/>
                  </a:ext>
                </a:extLst>
              </p:cNvPr>
              <p:cNvSpPr>
                <a:spLocks/>
              </p:cNvSpPr>
              <p:nvPr/>
            </p:nvSpPr>
            <p:spPr bwMode="auto">
              <a:xfrm>
                <a:off x="7093268" y="4172585"/>
                <a:ext cx="125413" cy="109538"/>
              </a:xfrm>
              <a:custGeom>
                <a:avLst/>
                <a:gdLst>
                  <a:gd name="T0" fmla="*/ 303 w 667"/>
                  <a:gd name="T1" fmla="*/ 0 h 489"/>
                  <a:gd name="T2" fmla="*/ 0 w 667"/>
                  <a:gd name="T3" fmla="*/ 145 h 489"/>
                  <a:gd name="T4" fmla="*/ 667 w 667"/>
                  <a:gd name="T5" fmla="*/ 489 h 489"/>
                </a:gdLst>
                <a:ahLst/>
                <a:cxnLst>
                  <a:cxn ang="0">
                    <a:pos x="T0" y="T1"/>
                  </a:cxn>
                  <a:cxn ang="0">
                    <a:pos x="T2" y="T3"/>
                  </a:cxn>
                  <a:cxn ang="0">
                    <a:pos x="T4" y="T5"/>
                  </a:cxn>
                </a:cxnLst>
                <a:rect l="0" t="0" r="r" b="b"/>
                <a:pathLst>
                  <a:path w="667" h="489">
                    <a:moveTo>
                      <a:pt x="303" y="0"/>
                    </a:moveTo>
                    <a:lnTo>
                      <a:pt x="0" y="145"/>
                    </a:lnTo>
                    <a:cubicBezTo>
                      <a:pt x="227" y="250"/>
                      <a:pt x="450" y="365"/>
                      <a:pt x="667" y="48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2" name="Line 41">
                <a:extLst>
                  <a:ext uri="{FF2B5EF4-FFF2-40B4-BE49-F238E27FC236}">
                    <a16:creationId xmlns:a16="http://schemas.microsoft.com/office/drawing/2014/main" id="{ACA80F72-45E5-4928-B800-2A93DF8EB14E}"/>
                  </a:ext>
                </a:extLst>
              </p:cNvPr>
              <p:cNvSpPr>
                <a:spLocks noChangeShapeType="1"/>
              </p:cNvSpPr>
              <p:nvPr/>
            </p:nvSpPr>
            <p:spPr bwMode="auto">
              <a:xfrm flipH="1">
                <a:off x="7077393" y="4205923"/>
                <a:ext cx="127000" cy="7778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4" name="Freeform 42">
                <a:extLst>
                  <a:ext uri="{FF2B5EF4-FFF2-40B4-BE49-F238E27FC236}">
                    <a16:creationId xmlns:a16="http://schemas.microsoft.com/office/drawing/2014/main" id="{11A74BEA-377F-4492-A5FB-EBAFA41BFD78}"/>
                  </a:ext>
                </a:extLst>
              </p:cNvPr>
              <p:cNvSpPr>
                <a:spLocks/>
              </p:cNvSpPr>
              <p:nvPr/>
            </p:nvSpPr>
            <p:spPr bwMode="auto">
              <a:xfrm>
                <a:off x="7085330" y="4201160"/>
                <a:ext cx="125413" cy="41275"/>
              </a:xfrm>
              <a:custGeom>
                <a:avLst/>
                <a:gdLst>
                  <a:gd name="T0" fmla="*/ 0 w 79"/>
                  <a:gd name="T1" fmla="*/ 26 h 26"/>
                  <a:gd name="T2" fmla="*/ 41 w 79"/>
                  <a:gd name="T3" fmla="*/ 0 h 26"/>
                  <a:gd name="T4" fmla="*/ 79 w 79"/>
                  <a:gd name="T5" fmla="*/ 24 h 26"/>
                </a:gdLst>
                <a:ahLst/>
                <a:cxnLst>
                  <a:cxn ang="0">
                    <a:pos x="T0" y="T1"/>
                  </a:cxn>
                  <a:cxn ang="0">
                    <a:pos x="T2" y="T3"/>
                  </a:cxn>
                  <a:cxn ang="0">
                    <a:pos x="T4" y="T5"/>
                  </a:cxn>
                </a:cxnLst>
                <a:rect l="0" t="0" r="r" b="b"/>
                <a:pathLst>
                  <a:path w="79" h="26">
                    <a:moveTo>
                      <a:pt x="0" y="26"/>
                    </a:moveTo>
                    <a:cubicBezTo>
                      <a:pt x="13" y="16"/>
                      <a:pt x="27" y="7"/>
                      <a:pt x="41" y="0"/>
                    </a:cubicBezTo>
                    <a:cubicBezTo>
                      <a:pt x="53" y="9"/>
                      <a:pt x="66" y="17"/>
                      <a:pt x="79" y="2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5" name="Line 43">
                <a:extLst>
                  <a:ext uri="{FF2B5EF4-FFF2-40B4-BE49-F238E27FC236}">
                    <a16:creationId xmlns:a16="http://schemas.microsoft.com/office/drawing/2014/main" id="{712275CD-95AA-4483-BBFD-8BC96132F586}"/>
                  </a:ext>
                </a:extLst>
              </p:cNvPr>
              <p:cNvSpPr>
                <a:spLocks noChangeShapeType="1"/>
              </p:cNvSpPr>
              <p:nvPr/>
            </p:nvSpPr>
            <p:spPr bwMode="auto">
              <a:xfrm>
                <a:off x="7085330" y="4242435"/>
                <a:ext cx="141288" cy="841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6" name="Freeform 44">
                <a:extLst>
                  <a:ext uri="{FF2B5EF4-FFF2-40B4-BE49-F238E27FC236}">
                    <a16:creationId xmlns:a16="http://schemas.microsoft.com/office/drawing/2014/main" id="{C977E448-72C9-48D3-B5C4-9F58D9F4FC6A}"/>
                  </a:ext>
                </a:extLst>
              </p:cNvPr>
              <p:cNvSpPr>
                <a:spLocks/>
              </p:cNvSpPr>
              <p:nvPr/>
            </p:nvSpPr>
            <p:spPr bwMode="auto">
              <a:xfrm>
                <a:off x="7069455" y="4239260"/>
                <a:ext cx="180975" cy="195263"/>
              </a:xfrm>
              <a:custGeom>
                <a:avLst/>
                <a:gdLst>
                  <a:gd name="T0" fmla="*/ 114 w 114"/>
                  <a:gd name="T1" fmla="*/ 123 h 123"/>
                  <a:gd name="T2" fmla="*/ 0 w 114"/>
                  <a:gd name="T3" fmla="*/ 53 h 123"/>
                  <a:gd name="T4" fmla="*/ 89 w 114"/>
                  <a:gd name="T5" fmla="*/ 0 h 123"/>
                </a:gdLst>
                <a:ahLst/>
                <a:cxnLst>
                  <a:cxn ang="0">
                    <a:pos x="T0" y="T1"/>
                  </a:cxn>
                  <a:cxn ang="0">
                    <a:pos x="T2" y="T3"/>
                  </a:cxn>
                  <a:cxn ang="0">
                    <a:pos x="T4" y="T5"/>
                  </a:cxn>
                </a:cxnLst>
                <a:rect l="0" t="0" r="r" b="b"/>
                <a:pathLst>
                  <a:path w="114" h="123">
                    <a:moveTo>
                      <a:pt x="114" y="123"/>
                    </a:moveTo>
                    <a:cubicBezTo>
                      <a:pt x="75" y="102"/>
                      <a:pt x="37" y="78"/>
                      <a:pt x="0" y="53"/>
                    </a:cubicBezTo>
                    <a:cubicBezTo>
                      <a:pt x="31" y="39"/>
                      <a:pt x="61" y="22"/>
                      <a:pt x="89"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7" name="Line 45">
                <a:extLst>
                  <a:ext uri="{FF2B5EF4-FFF2-40B4-BE49-F238E27FC236}">
                    <a16:creationId xmlns:a16="http://schemas.microsoft.com/office/drawing/2014/main" id="{5A281249-77F8-433C-92B7-49A1C012B67F}"/>
                  </a:ext>
                </a:extLst>
              </p:cNvPr>
              <p:cNvSpPr>
                <a:spLocks noChangeShapeType="1"/>
              </p:cNvSpPr>
              <p:nvPr/>
            </p:nvSpPr>
            <p:spPr bwMode="auto">
              <a:xfrm flipV="1">
                <a:off x="7047230" y="4326573"/>
                <a:ext cx="179388" cy="1095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8" name="Line 46">
                <a:extLst>
                  <a:ext uri="{FF2B5EF4-FFF2-40B4-BE49-F238E27FC236}">
                    <a16:creationId xmlns:a16="http://schemas.microsoft.com/office/drawing/2014/main" id="{1DAED3FB-A717-4FF1-AD00-282942AEBBCA}"/>
                  </a:ext>
                </a:extLst>
              </p:cNvPr>
              <p:cNvSpPr>
                <a:spLocks noChangeShapeType="1"/>
              </p:cNvSpPr>
              <p:nvPr/>
            </p:nvSpPr>
            <p:spPr bwMode="auto">
              <a:xfrm flipV="1">
                <a:off x="7058343" y="4282123"/>
                <a:ext cx="160338" cy="968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89" name="Freeform 47">
                <a:extLst>
                  <a:ext uri="{FF2B5EF4-FFF2-40B4-BE49-F238E27FC236}">
                    <a16:creationId xmlns:a16="http://schemas.microsoft.com/office/drawing/2014/main" id="{94F3A80F-9F51-4B91-86AF-9DC0B148FD53}"/>
                  </a:ext>
                </a:extLst>
              </p:cNvPr>
              <p:cNvSpPr>
                <a:spLocks/>
              </p:cNvSpPr>
              <p:nvPr/>
            </p:nvSpPr>
            <p:spPr bwMode="auto">
              <a:xfrm>
                <a:off x="7032943" y="4283710"/>
                <a:ext cx="204788" cy="215900"/>
              </a:xfrm>
              <a:custGeom>
                <a:avLst/>
                <a:gdLst>
                  <a:gd name="T0" fmla="*/ 0 w 1083"/>
                  <a:gd name="T1" fmla="*/ 946 h 946"/>
                  <a:gd name="T2" fmla="*/ 1083 w 1083"/>
                  <a:gd name="T3" fmla="*/ 414 h 946"/>
                  <a:gd name="T4" fmla="*/ 235 w 1083"/>
                  <a:gd name="T5" fmla="*/ 0 h 946"/>
                </a:gdLst>
                <a:ahLst/>
                <a:cxnLst>
                  <a:cxn ang="0">
                    <a:pos x="T0" y="T1"/>
                  </a:cxn>
                  <a:cxn ang="0">
                    <a:pos x="T2" y="T3"/>
                  </a:cxn>
                  <a:cxn ang="0">
                    <a:pos x="T4" y="T5"/>
                  </a:cxn>
                </a:cxnLst>
                <a:rect l="0" t="0" r="r" b="b"/>
                <a:pathLst>
                  <a:path w="1083" h="946">
                    <a:moveTo>
                      <a:pt x="0" y="946"/>
                    </a:moveTo>
                    <a:cubicBezTo>
                      <a:pt x="351" y="748"/>
                      <a:pt x="712" y="571"/>
                      <a:pt x="1083" y="414"/>
                    </a:cubicBezTo>
                    <a:lnTo>
                      <a:pt x="23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0" name="Freeform 48">
                <a:extLst>
                  <a:ext uri="{FF2B5EF4-FFF2-40B4-BE49-F238E27FC236}">
                    <a16:creationId xmlns:a16="http://schemas.microsoft.com/office/drawing/2014/main" id="{487ED0C1-4D7D-4A9F-BABD-0D397F528356}"/>
                  </a:ext>
                </a:extLst>
              </p:cNvPr>
              <p:cNvSpPr>
                <a:spLocks/>
              </p:cNvSpPr>
              <p:nvPr/>
            </p:nvSpPr>
            <p:spPr bwMode="auto">
              <a:xfrm>
                <a:off x="7058343" y="4378960"/>
                <a:ext cx="204788" cy="119063"/>
              </a:xfrm>
              <a:custGeom>
                <a:avLst/>
                <a:gdLst>
                  <a:gd name="T0" fmla="*/ 0 w 129"/>
                  <a:gd name="T1" fmla="*/ 0 h 75"/>
                  <a:gd name="T2" fmla="*/ 129 w 129"/>
                  <a:gd name="T3" fmla="*/ 75 h 75"/>
                </a:gdLst>
                <a:ahLst/>
                <a:cxnLst>
                  <a:cxn ang="0">
                    <a:pos x="T0" y="T1"/>
                  </a:cxn>
                  <a:cxn ang="0">
                    <a:pos x="T2" y="T3"/>
                  </a:cxn>
                </a:cxnLst>
                <a:rect l="0" t="0" r="r" b="b"/>
                <a:pathLst>
                  <a:path w="129" h="75">
                    <a:moveTo>
                      <a:pt x="0" y="0"/>
                    </a:moveTo>
                    <a:cubicBezTo>
                      <a:pt x="44" y="22"/>
                      <a:pt x="87" y="47"/>
                      <a:pt x="129" y="7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1" name="Line 49">
                <a:extLst>
                  <a:ext uri="{FF2B5EF4-FFF2-40B4-BE49-F238E27FC236}">
                    <a16:creationId xmlns:a16="http://schemas.microsoft.com/office/drawing/2014/main" id="{3FF1DE32-1404-4224-8C1F-18D4A2281499}"/>
                  </a:ext>
                </a:extLst>
              </p:cNvPr>
              <p:cNvSpPr>
                <a:spLocks noChangeShapeType="1"/>
              </p:cNvSpPr>
              <p:nvPr/>
            </p:nvSpPr>
            <p:spPr bwMode="auto">
              <a:xfrm>
                <a:off x="7047230" y="4436110"/>
                <a:ext cx="234950" cy="1397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2" name="Line 50">
                <a:extLst>
                  <a:ext uri="{FF2B5EF4-FFF2-40B4-BE49-F238E27FC236}">
                    <a16:creationId xmlns:a16="http://schemas.microsoft.com/office/drawing/2014/main" id="{CDEA28EF-0DD0-462F-9C99-CC47F3432FA5}"/>
                  </a:ext>
                </a:extLst>
              </p:cNvPr>
              <p:cNvSpPr>
                <a:spLocks noChangeShapeType="1"/>
              </p:cNvSpPr>
              <p:nvPr/>
            </p:nvSpPr>
            <p:spPr bwMode="auto">
              <a:xfrm flipV="1">
                <a:off x="7015480" y="4434523"/>
                <a:ext cx="234950" cy="14287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3" name="Line 51">
                <a:extLst>
                  <a:ext uri="{FF2B5EF4-FFF2-40B4-BE49-F238E27FC236}">
                    <a16:creationId xmlns:a16="http://schemas.microsoft.com/office/drawing/2014/main" id="{A279FB4E-343D-4F54-98FB-9EEBD3C6BA44}"/>
                  </a:ext>
                </a:extLst>
              </p:cNvPr>
              <p:cNvSpPr>
                <a:spLocks noChangeShapeType="1"/>
              </p:cNvSpPr>
              <p:nvPr/>
            </p:nvSpPr>
            <p:spPr bwMode="auto">
              <a:xfrm>
                <a:off x="7032943" y="4499610"/>
                <a:ext cx="271463" cy="157163"/>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4" name="Line 52">
                <a:extLst>
                  <a:ext uri="{FF2B5EF4-FFF2-40B4-BE49-F238E27FC236}">
                    <a16:creationId xmlns:a16="http://schemas.microsoft.com/office/drawing/2014/main" id="{DA1F41EB-8A60-4554-B282-5FA1D23111B2}"/>
                  </a:ext>
                </a:extLst>
              </p:cNvPr>
              <p:cNvSpPr>
                <a:spLocks noChangeShapeType="1"/>
              </p:cNvSpPr>
              <p:nvPr/>
            </p:nvSpPr>
            <p:spPr bwMode="auto">
              <a:xfrm flipV="1">
                <a:off x="6996430" y="4498023"/>
                <a:ext cx="266700" cy="160338"/>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5" name="Line 53">
                <a:extLst>
                  <a:ext uri="{FF2B5EF4-FFF2-40B4-BE49-F238E27FC236}">
                    <a16:creationId xmlns:a16="http://schemas.microsoft.com/office/drawing/2014/main" id="{366A4C3F-031F-45E3-8B8D-251CE14FA519}"/>
                  </a:ext>
                </a:extLst>
              </p:cNvPr>
              <p:cNvSpPr>
                <a:spLocks noChangeShapeType="1"/>
              </p:cNvSpPr>
              <p:nvPr/>
            </p:nvSpPr>
            <p:spPr bwMode="auto">
              <a:xfrm>
                <a:off x="7015480" y="4577398"/>
                <a:ext cx="319088" cy="20002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6" name="Line 54">
                <a:extLst>
                  <a:ext uri="{FF2B5EF4-FFF2-40B4-BE49-F238E27FC236}">
                    <a16:creationId xmlns:a16="http://schemas.microsoft.com/office/drawing/2014/main" id="{0F9C8E37-002C-40D8-9619-670A2A558F0A}"/>
                  </a:ext>
                </a:extLst>
              </p:cNvPr>
              <p:cNvSpPr>
                <a:spLocks noChangeShapeType="1"/>
              </p:cNvSpPr>
              <p:nvPr/>
            </p:nvSpPr>
            <p:spPr bwMode="auto">
              <a:xfrm flipV="1">
                <a:off x="6966268" y="4575810"/>
                <a:ext cx="315913" cy="2032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7" name="Line 55">
                <a:extLst>
                  <a:ext uri="{FF2B5EF4-FFF2-40B4-BE49-F238E27FC236}">
                    <a16:creationId xmlns:a16="http://schemas.microsoft.com/office/drawing/2014/main" id="{F77625A4-5DDD-4509-80E8-BA1FB18875FB}"/>
                  </a:ext>
                </a:extLst>
              </p:cNvPr>
              <p:cNvSpPr>
                <a:spLocks noChangeShapeType="1"/>
              </p:cNvSpPr>
              <p:nvPr/>
            </p:nvSpPr>
            <p:spPr bwMode="auto">
              <a:xfrm>
                <a:off x="6996430" y="4658360"/>
                <a:ext cx="377825" cy="238125"/>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8" name="Line 56">
                <a:extLst>
                  <a:ext uri="{FF2B5EF4-FFF2-40B4-BE49-F238E27FC236}">
                    <a16:creationId xmlns:a16="http://schemas.microsoft.com/office/drawing/2014/main" id="{0DE31247-5382-48EC-B348-9CCF0EC37A63}"/>
                  </a:ext>
                </a:extLst>
              </p:cNvPr>
              <p:cNvSpPr>
                <a:spLocks noChangeShapeType="1"/>
              </p:cNvSpPr>
              <p:nvPr/>
            </p:nvSpPr>
            <p:spPr bwMode="auto">
              <a:xfrm flipV="1">
                <a:off x="6931343" y="4656773"/>
                <a:ext cx="373063" cy="24130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99" name="Freeform 57">
                <a:extLst>
                  <a:ext uri="{FF2B5EF4-FFF2-40B4-BE49-F238E27FC236}">
                    <a16:creationId xmlns:a16="http://schemas.microsoft.com/office/drawing/2014/main" id="{F0B2172C-1A66-4FD4-A359-5C7B4B026B39}"/>
                  </a:ext>
                </a:extLst>
              </p:cNvPr>
              <p:cNvSpPr>
                <a:spLocks/>
              </p:cNvSpPr>
              <p:nvPr/>
            </p:nvSpPr>
            <p:spPr bwMode="auto">
              <a:xfrm>
                <a:off x="6966268" y="4777423"/>
                <a:ext cx="368300" cy="119063"/>
              </a:xfrm>
              <a:custGeom>
                <a:avLst/>
                <a:gdLst>
                  <a:gd name="T0" fmla="*/ 0 w 232"/>
                  <a:gd name="T1" fmla="*/ 1 h 75"/>
                  <a:gd name="T2" fmla="*/ 116 w 232"/>
                  <a:gd name="T3" fmla="*/ 75 h 75"/>
                  <a:gd name="T4" fmla="*/ 232 w 232"/>
                  <a:gd name="T5" fmla="*/ 0 h 75"/>
                </a:gdLst>
                <a:ahLst/>
                <a:cxnLst>
                  <a:cxn ang="0">
                    <a:pos x="T0" y="T1"/>
                  </a:cxn>
                  <a:cxn ang="0">
                    <a:pos x="T2" y="T3"/>
                  </a:cxn>
                  <a:cxn ang="0">
                    <a:pos x="T4" y="T5"/>
                  </a:cxn>
                </a:cxnLst>
                <a:rect l="0" t="0" r="r" b="b"/>
                <a:pathLst>
                  <a:path w="232" h="75">
                    <a:moveTo>
                      <a:pt x="0" y="1"/>
                    </a:moveTo>
                    <a:lnTo>
                      <a:pt x="116" y="75"/>
                    </a:lnTo>
                    <a:lnTo>
                      <a:pt x="2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sp>
            <p:nvSpPr>
              <p:cNvPr id="100" name="Freeform 58">
                <a:extLst>
                  <a:ext uri="{FF2B5EF4-FFF2-40B4-BE49-F238E27FC236}">
                    <a16:creationId xmlns:a16="http://schemas.microsoft.com/office/drawing/2014/main" id="{EEABEF0E-B7CC-4AD4-86FE-971163F14EDF}"/>
                  </a:ext>
                </a:extLst>
              </p:cNvPr>
              <p:cNvSpPr>
                <a:spLocks/>
              </p:cNvSpPr>
              <p:nvPr/>
            </p:nvSpPr>
            <p:spPr bwMode="auto">
              <a:xfrm>
                <a:off x="6931343" y="4896485"/>
                <a:ext cx="442913" cy="134938"/>
              </a:xfrm>
              <a:custGeom>
                <a:avLst/>
                <a:gdLst>
                  <a:gd name="T0" fmla="*/ 0 w 279"/>
                  <a:gd name="T1" fmla="*/ 1 h 85"/>
                  <a:gd name="T2" fmla="*/ 138 w 279"/>
                  <a:gd name="T3" fmla="*/ 85 h 85"/>
                  <a:gd name="T4" fmla="*/ 279 w 279"/>
                  <a:gd name="T5" fmla="*/ 0 h 85"/>
                </a:gdLst>
                <a:ahLst/>
                <a:cxnLst>
                  <a:cxn ang="0">
                    <a:pos x="T0" y="T1"/>
                  </a:cxn>
                  <a:cxn ang="0">
                    <a:pos x="T2" y="T3"/>
                  </a:cxn>
                  <a:cxn ang="0">
                    <a:pos x="T4" y="T5"/>
                  </a:cxn>
                </a:cxnLst>
                <a:rect l="0" t="0" r="r" b="b"/>
                <a:pathLst>
                  <a:path w="279" h="85">
                    <a:moveTo>
                      <a:pt x="0" y="1"/>
                    </a:moveTo>
                    <a:lnTo>
                      <a:pt x="138" y="85"/>
                    </a:lnTo>
                    <a:lnTo>
                      <a:pt x="27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2400">
                  <a:solidFill>
                    <a:srgbClr val="003366"/>
                  </a:solidFill>
                  <a:latin typeface="Arial" charset="0"/>
                  <a:ea typeface="宋体" charset="0"/>
                </a:endParaRPr>
              </a:p>
            </p:txBody>
          </p:sp>
        </p:grpSp>
      </p:grpSp>
      <p:pic>
        <p:nvPicPr>
          <p:cNvPr id="116" name="图片 115">
            <a:extLst>
              <a:ext uri="{FF2B5EF4-FFF2-40B4-BE49-F238E27FC236}">
                <a16:creationId xmlns:a16="http://schemas.microsoft.com/office/drawing/2014/main" id="{73E4C2FE-A5CA-4067-A04A-1CBAA532B0C5}"/>
              </a:ext>
            </a:extLst>
          </p:cNvPr>
          <p:cNvPicPr>
            <a:picLocks noChangeAspect="1"/>
          </p:cNvPicPr>
          <p:nvPr/>
        </p:nvPicPr>
        <p:blipFill>
          <a:blip r:embed="rId4"/>
          <a:stretch>
            <a:fillRect/>
          </a:stretch>
        </p:blipFill>
        <p:spPr>
          <a:xfrm>
            <a:off x="5348989" y="2303450"/>
            <a:ext cx="1086357" cy="1431216"/>
          </a:xfrm>
          <a:prstGeom prst="rect">
            <a:avLst/>
          </a:prstGeom>
        </p:spPr>
      </p:pic>
      <p:pic>
        <p:nvPicPr>
          <p:cNvPr id="117" name="图片 116">
            <a:extLst>
              <a:ext uri="{FF2B5EF4-FFF2-40B4-BE49-F238E27FC236}">
                <a16:creationId xmlns:a16="http://schemas.microsoft.com/office/drawing/2014/main" id="{648685C6-F5FC-470A-A783-50024E3D14D0}"/>
              </a:ext>
            </a:extLst>
          </p:cNvPr>
          <p:cNvPicPr>
            <a:picLocks noChangeAspect="1"/>
          </p:cNvPicPr>
          <p:nvPr/>
        </p:nvPicPr>
        <p:blipFill>
          <a:blip r:embed="rId4"/>
          <a:stretch>
            <a:fillRect/>
          </a:stretch>
        </p:blipFill>
        <p:spPr>
          <a:xfrm>
            <a:off x="4878308" y="2588321"/>
            <a:ext cx="1086357" cy="1431216"/>
          </a:xfrm>
          <a:prstGeom prst="rect">
            <a:avLst/>
          </a:prstGeom>
        </p:spPr>
      </p:pic>
      <p:pic>
        <p:nvPicPr>
          <p:cNvPr id="118" name="图片 117">
            <a:extLst>
              <a:ext uri="{FF2B5EF4-FFF2-40B4-BE49-F238E27FC236}">
                <a16:creationId xmlns:a16="http://schemas.microsoft.com/office/drawing/2014/main" id="{4CB479A8-C06C-4975-ABF5-6B18403BE74A}"/>
              </a:ext>
            </a:extLst>
          </p:cNvPr>
          <p:cNvPicPr>
            <a:picLocks noChangeAspect="1"/>
          </p:cNvPicPr>
          <p:nvPr/>
        </p:nvPicPr>
        <p:blipFill>
          <a:blip r:embed="rId5"/>
          <a:stretch>
            <a:fillRect/>
          </a:stretch>
        </p:blipFill>
        <p:spPr>
          <a:xfrm>
            <a:off x="5109239" y="3966375"/>
            <a:ext cx="1249680" cy="1252909"/>
          </a:xfrm>
          <a:prstGeom prst="rect">
            <a:avLst/>
          </a:prstGeom>
        </p:spPr>
      </p:pic>
      <p:pic>
        <p:nvPicPr>
          <p:cNvPr id="119" name="图片 118">
            <a:extLst>
              <a:ext uri="{FF2B5EF4-FFF2-40B4-BE49-F238E27FC236}">
                <a16:creationId xmlns:a16="http://schemas.microsoft.com/office/drawing/2014/main" id="{ECF19D1D-733B-4A40-93B2-4F29E828D930}"/>
              </a:ext>
            </a:extLst>
          </p:cNvPr>
          <p:cNvPicPr>
            <a:picLocks noChangeAspect="1"/>
          </p:cNvPicPr>
          <p:nvPr/>
        </p:nvPicPr>
        <p:blipFill>
          <a:blip r:embed="rId6"/>
          <a:stretch>
            <a:fillRect/>
          </a:stretch>
        </p:blipFill>
        <p:spPr>
          <a:xfrm>
            <a:off x="7520309" y="2739197"/>
            <a:ext cx="919457" cy="995161"/>
          </a:xfrm>
          <a:prstGeom prst="rect">
            <a:avLst/>
          </a:prstGeom>
        </p:spPr>
      </p:pic>
      <p:pic>
        <p:nvPicPr>
          <p:cNvPr id="120" name="图片 119">
            <a:extLst>
              <a:ext uri="{FF2B5EF4-FFF2-40B4-BE49-F238E27FC236}">
                <a16:creationId xmlns:a16="http://schemas.microsoft.com/office/drawing/2014/main" id="{08CB5CFF-3456-4EF3-8EBF-A43AAAC5C7CB}"/>
              </a:ext>
            </a:extLst>
          </p:cNvPr>
          <p:cNvPicPr>
            <a:picLocks noChangeAspect="1"/>
          </p:cNvPicPr>
          <p:nvPr/>
        </p:nvPicPr>
        <p:blipFill>
          <a:blip r:embed="rId6"/>
          <a:stretch>
            <a:fillRect/>
          </a:stretch>
        </p:blipFill>
        <p:spPr>
          <a:xfrm>
            <a:off x="7681501" y="2821258"/>
            <a:ext cx="919457" cy="995161"/>
          </a:xfrm>
          <a:prstGeom prst="rect">
            <a:avLst/>
          </a:prstGeom>
        </p:spPr>
      </p:pic>
      <p:pic>
        <p:nvPicPr>
          <p:cNvPr id="121" name="图片 120">
            <a:extLst>
              <a:ext uri="{FF2B5EF4-FFF2-40B4-BE49-F238E27FC236}">
                <a16:creationId xmlns:a16="http://schemas.microsoft.com/office/drawing/2014/main" id="{BBDDF8DC-98E4-4E3D-B68B-8604680965A9}"/>
              </a:ext>
            </a:extLst>
          </p:cNvPr>
          <p:cNvPicPr>
            <a:picLocks noChangeAspect="1"/>
          </p:cNvPicPr>
          <p:nvPr/>
        </p:nvPicPr>
        <p:blipFill>
          <a:blip r:embed="rId4"/>
          <a:stretch>
            <a:fillRect/>
          </a:stretch>
        </p:blipFill>
        <p:spPr>
          <a:xfrm>
            <a:off x="771132" y="2341550"/>
            <a:ext cx="1086357" cy="1431216"/>
          </a:xfrm>
          <a:prstGeom prst="rect">
            <a:avLst/>
          </a:prstGeom>
        </p:spPr>
      </p:pic>
      <p:pic>
        <p:nvPicPr>
          <p:cNvPr id="122" name="图片 121">
            <a:extLst>
              <a:ext uri="{FF2B5EF4-FFF2-40B4-BE49-F238E27FC236}">
                <a16:creationId xmlns:a16="http://schemas.microsoft.com/office/drawing/2014/main" id="{CC8500A5-4DBE-47A9-B3CE-46C684238459}"/>
              </a:ext>
            </a:extLst>
          </p:cNvPr>
          <p:cNvPicPr>
            <a:picLocks noChangeAspect="1"/>
          </p:cNvPicPr>
          <p:nvPr/>
        </p:nvPicPr>
        <p:blipFill>
          <a:blip r:embed="rId4"/>
          <a:stretch>
            <a:fillRect/>
          </a:stretch>
        </p:blipFill>
        <p:spPr>
          <a:xfrm>
            <a:off x="300451" y="2626421"/>
            <a:ext cx="1086357" cy="1431216"/>
          </a:xfrm>
          <a:prstGeom prst="rect">
            <a:avLst/>
          </a:prstGeom>
        </p:spPr>
      </p:pic>
      <p:pic>
        <p:nvPicPr>
          <p:cNvPr id="123" name="图片 122">
            <a:extLst>
              <a:ext uri="{FF2B5EF4-FFF2-40B4-BE49-F238E27FC236}">
                <a16:creationId xmlns:a16="http://schemas.microsoft.com/office/drawing/2014/main" id="{A09319A1-C92E-4167-B70E-0F12402441C4}"/>
              </a:ext>
            </a:extLst>
          </p:cNvPr>
          <p:cNvPicPr>
            <a:picLocks noChangeAspect="1"/>
          </p:cNvPicPr>
          <p:nvPr/>
        </p:nvPicPr>
        <p:blipFill>
          <a:blip r:embed="rId5"/>
          <a:stretch>
            <a:fillRect/>
          </a:stretch>
        </p:blipFill>
        <p:spPr>
          <a:xfrm>
            <a:off x="531382" y="4004475"/>
            <a:ext cx="1249680" cy="1252909"/>
          </a:xfrm>
          <a:prstGeom prst="rect">
            <a:avLst/>
          </a:prstGeom>
        </p:spPr>
      </p:pic>
      <p:pic>
        <p:nvPicPr>
          <p:cNvPr id="124" name="图片 123">
            <a:extLst>
              <a:ext uri="{FF2B5EF4-FFF2-40B4-BE49-F238E27FC236}">
                <a16:creationId xmlns:a16="http://schemas.microsoft.com/office/drawing/2014/main" id="{E89AC56D-0C19-4FB0-A52D-6F5D603198D4}"/>
              </a:ext>
            </a:extLst>
          </p:cNvPr>
          <p:cNvPicPr>
            <a:picLocks noChangeAspect="1"/>
          </p:cNvPicPr>
          <p:nvPr/>
        </p:nvPicPr>
        <p:blipFill>
          <a:blip r:embed="rId6"/>
          <a:stretch>
            <a:fillRect/>
          </a:stretch>
        </p:blipFill>
        <p:spPr>
          <a:xfrm>
            <a:off x="2942452" y="2777297"/>
            <a:ext cx="919457" cy="995161"/>
          </a:xfrm>
          <a:prstGeom prst="rect">
            <a:avLst/>
          </a:prstGeom>
        </p:spPr>
      </p:pic>
      <p:pic>
        <p:nvPicPr>
          <p:cNvPr id="125" name="图片 124">
            <a:extLst>
              <a:ext uri="{FF2B5EF4-FFF2-40B4-BE49-F238E27FC236}">
                <a16:creationId xmlns:a16="http://schemas.microsoft.com/office/drawing/2014/main" id="{C1BF17F1-10CB-4551-9C88-94C3769F771F}"/>
              </a:ext>
            </a:extLst>
          </p:cNvPr>
          <p:cNvPicPr>
            <a:picLocks noChangeAspect="1"/>
          </p:cNvPicPr>
          <p:nvPr/>
        </p:nvPicPr>
        <p:blipFill>
          <a:blip r:embed="rId6"/>
          <a:stretch>
            <a:fillRect/>
          </a:stretch>
        </p:blipFill>
        <p:spPr>
          <a:xfrm>
            <a:off x="3103644" y="2859358"/>
            <a:ext cx="919457" cy="995161"/>
          </a:xfrm>
          <a:prstGeom prst="rect">
            <a:avLst/>
          </a:prstGeom>
        </p:spPr>
      </p:pic>
      <p:pic>
        <p:nvPicPr>
          <p:cNvPr id="126" name="Picture 723">
            <a:extLst>
              <a:ext uri="{FF2B5EF4-FFF2-40B4-BE49-F238E27FC236}">
                <a16:creationId xmlns:a16="http://schemas.microsoft.com/office/drawing/2014/main" id="{26343882-FCC1-46C6-AD2C-5B13FA6CD404}"/>
              </a:ext>
            </a:extLst>
          </p:cNvPr>
          <p:cNvPicPr/>
          <p:nvPr/>
        </p:nvPicPr>
        <p:blipFill>
          <a:blip r:embed="rId3"/>
          <a:stretch>
            <a:fillRect/>
          </a:stretch>
        </p:blipFill>
        <p:spPr>
          <a:xfrm>
            <a:off x="3185240" y="4680133"/>
            <a:ext cx="223858" cy="411704"/>
          </a:xfrm>
          <a:prstGeom prst="rect">
            <a:avLst/>
          </a:prstGeom>
        </p:spPr>
      </p:pic>
      <p:cxnSp>
        <p:nvCxnSpPr>
          <p:cNvPr id="127" name="直接连接符 126">
            <a:extLst>
              <a:ext uri="{FF2B5EF4-FFF2-40B4-BE49-F238E27FC236}">
                <a16:creationId xmlns:a16="http://schemas.microsoft.com/office/drawing/2014/main" id="{03F31CCA-D849-42F7-8CCF-E20A240A61BC}"/>
              </a:ext>
            </a:extLst>
          </p:cNvPr>
          <p:cNvCxnSpPr/>
          <p:nvPr/>
        </p:nvCxnSpPr>
        <p:spPr bwMode="auto">
          <a:xfrm>
            <a:off x="3070602" y="4201531"/>
            <a:ext cx="254976" cy="254976"/>
          </a:xfrm>
          <a:prstGeom prst="line">
            <a:avLst/>
          </a:prstGeom>
          <a:solidFill>
            <a:srgbClr val="99CC99"/>
          </a:solidFill>
          <a:ln w="254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接连接符 127">
            <a:extLst>
              <a:ext uri="{FF2B5EF4-FFF2-40B4-BE49-F238E27FC236}">
                <a16:creationId xmlns:a16="http://schemas.microsoft.com/office/drawing/2014/main" id="{FFA72BB7-7B85-47AE-BDB4-1BF5A2A5BCB2}"/>
              </a:ext>
            </a:extLst>
          </p:cNvPr>
          <p:cNvCxnSpPr/>
          <p:nvPr/>
        </p:nvCxnSpPr>
        <p:spPr bwMode="auto">
          <a:xfrm flipH="1">
            <a:off x="3053019" y="4192741"/>
            <a:ext cx="256009" cy="263768"/>
          </a:xfrm>
          <a:prstGeom prst="line">
            <a:avLst/>
          </a:prstGeom>
          <a:solidFill>
            <a:srgbClr val="99CC99"/>
          </a:solidFill>
          <a:ln w="254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接连接符 128">
            <a:extLst>
              <a:ext uri="{FF2B5EF4-FFF2-40B4-BE49-F238E27FC236}">
                <a16:creationId xmlns:a16="http://schemas.microsoft.com/office/drawing/2014/main" id="{99593A72-54CD-43B5-8E3C-CD3722A1DC70}"/>
              </a:ext>
            </a:extLst>
          </p:cNvPr>
          <p:cNvCxnSpPr/>
          <p:nvPr/>
        </p:nvCxnSpPr>
        <p:spPr bwMode="auto">
          <a:xfrm>
            <a:off x="7681436" y="4178820"/>
            <a:ext cx="146537" cy="146537"/>
          </a:xfrm>
          <a:prstGeom prst="line">
            <a:avLst/>
          </a:prstGeom>
          <a:solidFill>
            <a:srgbClr val="99CC99"/>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接连接符 129">
            <a:extLst>
              <a:ext uri="{FF2B5EF4-FFF2-40B4-BE49-F238E27FC236}">
                <a16:creationId xmlns:a16="http://schemas.microsoft.com/office/drawing/2014/main" id="{7EB92B6C-9E4E-433E-9E32-E7F6281263F3}"/>
              </a:ext>
            </a:extLst>
          </p:cNvPr>
          <p:cNvCxnSpPr/>
          <p:nvPr/>
        </p:nvCxnSpPr>
        <p:spPr bwMode="auto">
          <a:xfrm flipH="1">
            <a:off x="7821380" y="4037409"/>
            <a:ext cx="290147" cy="298939"/>
          </a:xfrm>
          <a:prstGeom prst="line">
            <a:avLst/>
          </a:prstGeom>
          <a:solidFill>
            <a:srgbClr val="99CC99"/>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1" name="组合 130">
            <a:extLst>
              <a:ext uri="{FF2B5EF4-FFF2-40B4-BE49-F238E27FC236}">
                <a16:creationId xmlns:a16="http://schemas.microsoft.com/office/drawing/2014/main" id="{D38DC2E7-4DD2-4664-9DB0-93790ABBB641}"/>
              </a:ext>
            </a:extLst>
          </p:cNvPr>
          <p:cNvGrpSpPr/>
          <p:nvPr/>
        </p:nvGrpSpPr>
        <p:grpSpPr>
          <a:xfrm>
            <a:off x="7049784" y="3139030"/>
            <a:ext cx="709071" cy="1705707"/>
            <a:chOff x="7241129" y="3755681"/>
            <a:chExt cx="709071" cy="1705707"/>
          </a:xfrm>
        </p:grpSpPr>
        <p:sp>
          <p:nvSpPr>
            <p:cNvPr id="132" name="椭圆 131">
              <a:extLst>
                <a:ext uri="{FF2B5EF4-FFF2-40B4-BE49-F238E27FC236}">
                  <a16:creationId xmlns:a16="http://schemas.microsoft.com/office/drawing/2014/main" id="{6DF43D3D-99CB-4E58-9A26-1B6F431A5AAC}"/>
                </a:ext>
              </a:extLst>
            </p:cNvPr>
            <p:cNvSpPr/>
            <p:nvPr/>
          </p:nvSpPr>
          <p:spPr bwMode="auto">
            <a:xfrm rot="-1560000">
              <a:off x="7508209" y="3755681"/>
              <a:ext cx="213572" cy="1705707"/>
            </a:xfrm>
            <a:prstGeom prst="ellipse">
              <a:avLst/>
            </a:prstGeom>
            <a:solidFill>
              <a:srgbClr val="99CC99">
                <a:lumMod val="60000"/>
                <a:lumOff val="40000"/>
              </a:srgbClr>
            </a:solid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2400" b="0" i="0" u="none" strike="noStrike" kern="0" cap="none" spc="0" normalizeH="0" baseline="0" noProof="0">
                <a:ln>
                  <a:noFill/>
                </a:ln>
                <a:solidFill>
                  <a:srgbClr val="003366"/>
                </a:solidFill>
                <a:effectLst/>
                <a:uLnTx/>
                <a:uFillTx/>
                <a:latin typeface="Arial" pitchFamily="34" charset="0"/>
                <a:ea typeface="宋体" pitchFamily="2" charset="-122"/>
              </a:endParaRPr>
            </a:p>
          </p:txBody>
        </p:sp>
        <p:cxnSp>
          <p:nvCxnSpPr>
            <p:cNvPr id="133" name="直接箭头连接符 132">
              <a:extLst>
                <a:ext uri="{FF2B5EF4-FFF2-40B4-BE49-F238E27FC236}">
                  <a16:creationId xmlns:a16="http://schemas.microsoft.com/office/drawing/2014/main" id="{9CD4C16C-E43A-4DF7-A3CB-78317536CAD2}"/>
                </a:ext>
              </a:extLst>
            </p:cNvPr>
            <p:cNvCxnSpPr>
              <a:cxnSpLocks/>
              <a:stCxn id="132" idx="0"/>
            </p:cNvCxnSpPr>
            <p:nvPr/>
          </p:nvCxnSpPr>
          <p:spPr bwMode="auto">
            <a:xfrm>
              <a:off x="7241129" y="3841995"/>
              <a:ext cx="709071" cy="1454789"/>
            </a:xfrm>
            <a:prstGeom prst="straightConnector1">
              <a:avLst/>
            </a:prstGeom>
            <a:solidFill>
              <a:srgbClr val="99CC99"/>
            </a:solidFill>
            <a:ln w="28575" cap="flat" cmpd="sng" algn="ctr">
              <a:solidFill>
                <a:srgbClr val="C00000"/>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4" name="组合 133">
            <a:extLst>
              <a:ext uri="{FF2B5EF4-FFF2-40B4-BE49-F238E27FC236}">
                <a16:creationId xmlns:a16="http://schemas.microsoft.com/office/drawing/2014/main" id="{3555D245-674A-4AF7-9479-64BAFBC9EF53}"/>
              </a:ext>
            </a:extLst>
          </p:cNvPr>
          <p:cNvGrpSpPr/>
          <p:nvPr/>
        </p:nvGrpSpPr>
        <p:grpSpPr>
          <a:xfrm>
            <a:off x="2266461" y="3177276"/>
            <a:ext cx="847740" cy="1562106"/>
            <a:chOff x="2457806" y="3793927"/>
            <a:chExt cx="847740" cy="1562106"/>
          </a:xfrm>
        </p:grpSpPr>
        <p:pic>
          <p:nvPicPr>
            <p:cNvPr id="135" name="图片 134">
              <a:extLst>
                <a:ext uri="{FF2B5EF4-FFF2-40B4-BE49-F238E27FC236}">
                  <a16:creationId xmlns:a16="http://schemas.microsoft.com/office/drawing/2014/main" id="{25474216-7C8B-4B16-AECD-94BBB776DB7A}"/>
                </a:ext>
              </a:extLst>
            </p:cNvPr>
            <p:cNvPicPr>
              <a:picLocks noChangeAspect="1"/>
            </p:cNvPicPr>
            <p:nvPr/>
          </p:nvPicPr>
          <p:blipFill>
            <a:blip r:embed="rId7"/>
            <a:stretch>
              <a:fillRect/>
            </a:stretch>
          </p:blipFill>
          <p:spPr>
            <a:xfrm rot="4167847">
              <a:off x="2370464" y="3881269"/>
              <a:ext cx="725653" cy="550970"/>
            </a:xfrm>
            <a:prstGeom prst="rect">
              <a:avLst/>
            </a:prstGeom>
            <a:ln w="0">
              <a:noFill/>
            </a:ln>
          </p:spPr>
        </p:pic>
        <p:cxnSp>
          <p:nvCxnSpPr>
            <p:cNvPr id="136" name="直接箭头连接符 135">
              <a:extLst>
                <a:ext uri="{FF2B5EF4-FFF2-40B4-BE49-F238E27FC236}">
                  <a16:creationId xmlns:a16="http://schemas.microsoft.com/office/drawing/2014/main" id="{8538BEC9-1FE9-422F-BA87-4D4A75A5D34B}"/>
                </a:ext>
              </a:extLst>
            </p:cNvPr>
            <p:cNvCxnSpPr/>
            <p:nvPr/>
          </p:nvCxnSpPr>
          <p:spPr bwMode="auto">
            <a:xfrm>
              <a:off x="2592950" y="3894994"/>
              <a:ext cx="712596" cy="1461039"/>
            </a:xfrm>
            <a:prstGeom prst="straightConnector1">
              <a:avLst/>
            </a:prstGeom>
            <a:solidFill>
              <a:srgbClr val="99CC99"/>
            </a:solidFill>
            <a:ln w="28575" cap="flat" cmpd="sng" algn="ctr">
              <a:solidFill>
                <a:srgbClr val="003366"/>
              </a:solidFill>
              <a:prstDash val="dash"/>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7" name="下箭头 20">
            <a:extLst>
              <a:ext uri="{FF2B5EF4-FFF2-40B4-BE49-F238E27FC236}">
                <a16:creationId xmlns:a16="http://schemas.microsoft.com/office/drawing/2014/main" id="{C0F97245-40BB-470A-B2F2-E58173D3E2E1}"/>
              </a:ext>
            </a:extLst>
          </p:cNvPr>
          <p:cNvSpPr>
            <a:spLocks noChangeArrowheads="1"/>
          </p:cNvSpPr>
          <p:nvPr/>
        </p:nvSpPr>
        <p:spPr bwMode="auto">
          <a:xfrm rot="16200000">
            <a:off x="4235325" y="3974253"/>
            <a:ext cx="357845" cy="342899"/>
          </a:xfrm>
          <a:prstGeom prst="downArrow">
            <a:avLst>
              <a:gd name="adj1" fmla="val 33481"/>
              <a:gd name="adj2" fmla="val 53207"/>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fontAlgn="base">
              <a:spcBef>
                <a:spcPct val="0"/>
              </a:spcBef>
              <a:spcAft>
                <a:spcPct val="0"/>
              </a:spcAft>
              <a:buFont typeface="Arial" charset="0"/>
              <a:buNone/>
            </a:pPr>
            <a:endParaRPr lang="zh-CN" altLang="en-US" sz="2400" dirty="0">
              <a:solidFill>
                <a:srgbClr val="003366"/>
              </a:solidFill>
              <a:latin typeface="Arial" charset="0"/>
              <a:ea typeface="宋体" charset="0"/>
            </a:endParaRPr>
          </a:p>
        </p:txBody>
      </p:sp>
      <p:sp>
        <p:nvSpPr>
          <p:cNvPr id="138" name="圆角矩形 75">
            <a:extLst>
              <a:ext uri="{FF2B5EF4-FFF2-40B4-BE49-F238E27FC236}">
                <a16:creationId xmlns:a16="http://schemas.microsoft.com/office/drawing/2014/main" id="{F9FA1880-EA2E-4B9D-A691-2DAF7DB49009}"/>
              </a:ext>
            </a:extLst>
          </p:cNvPr>
          <p:cNvSpPr/>
          <p:nvPr/>
        </p:nvSpPr>
        <p:spPr>
          <a:xfrm>
            <a:off x="369972" y="5807158"/>
            <a:ext cx="8233188" cy="4286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FF00"/>
                </a:solidFill>
                <a:latin typeface="Times New Roman" panose="02020603050405020304" pitchFamily="18" charset="0"/>
                <a:cs typeface="Times New Roman" panose="02020603050405020304" pitchFamily="18" charset="0"/>
              </a:rPr>
              <a:t> </a:t>
            </a:r>
            <a:r>
              <a:rPr lang="en-US" altLang="zh-CN" sz="2000" b="1" dirty="0" smtClean="0">
                <a:solidFill>
                  <a:srgbClr val="FFFF00"/>
                </a:solidFill>
                <a:latin typeface="Times New Roman" panose="02020603050405020304" pitchFamily="18" charset="0"/>
                <a:cs typeface="Times New Roman" panose="02020603050405020304" pitchFamily="18" charset="0"/>
              </a:rPr>
              <a:t>THz </a:t>
            </a:r>
            <a:r>
              <a:rPr lang="en-US" altLang="zh-CN" sz="2000" b="1" dirty="0">
                <a:solidFill>
                  <a:srgbClr val="FFFF00"/>
                </a:solidFill>
                <a:latin typeface="Times New Roman" panose="02020603050405020304" pitchFamily="18" charset="0"/>
                <a:cs typeface="Times New Roman" panose="02020603050405020304" pitchFamily="18" charset="0"/>
              </a:rPr>
              <a:t>massive MIMO </a:t>
            </a:r>
            <a:r>
              <a:rPr lang="en-US" altLang="zh-CN" sz="2000" b="1" dirty="0">
                <a:solidFill>
                  <a:schemeClr val="bg1"/>
                </a:solidFill>
                <a:latin typeface="Times New Roman" panose="02020603050405020304" pitchFamily="18" charset="0"/>
                <a:cs typeface="Times New Roman" panose="02020603050405020304" pitchFamily="18" charset="0"/>
              </a:rPr>
              <a:t>is the key technique in future </a:t>
            </a:r>
            <a:r>
              <a:rPr lang="en-US" altLang="zh-CN" sz="2000" b="1" dirty="0" smtClean="0">
                <a:solidFill>
                  <a:schemeClr val="bg1"/>
                </a:solidFill>
                <a:latin typeface="Times New Roman" panose="02020603050405020304" pitchFamily="18" charset="0"/>
                <a:cs typeface="Times New Roman" panose="02020603050405020304" pitchFamily="18" charset="0"/>
              </a:rPr>
              <a:t>6G </a:t>
            </a:r>
            <a:r>
              <a:rPr lang="en-US" altLang="zh-CN" sz="2000" b="1" dirty="0" err="1" smtClean="0">
                <a:solidFill>
                  <a:schemeClr val="bg1"/>
                </a:solidFill>
                <a:latin typeface="Times New Roman" panose="02020603050405020304" pitchFamily="18" charset="0"/>
                <a:cs typeface="Times New Roman" panose="02020603050405020304" pitchFamily="18" charset="0"/>
              </a:rPr>
              <a:t>communciations</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8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42885"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Background</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2569934"/>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Beam </a:t>
            </a:r>
            <a:r>
              <a:rPr lang="en-US" altLang="zh-CN" sz="2400" b="1" dirty="0" smtClean="0">
                <a:solidFill>
                  <a:schemeClr val="tx2"/>
                </a:solidFill>
                <a:latin typeface="Times New Roman" panose="02020603050405020304" pitchFamily="18" charset="0"/>
                <a:cs typeface="Times New Roman" panose="02020603050405020304" pitchFamily="18" charset="0"/>
              </a:rPr>
              <a:t>split in THz massive MIMO</a:t>
            </a:r>
            <a:endParaRPr lang="zh-CN" altLang="en-US" sz="2400" b="1" dirty="0" smtClean="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Phase-shifters (PSs) based hybrid precoding is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frequency-independent</a:t>
            </a:r>
          </a:p>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The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beams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disperse to different directions</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at different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frequency</a:t>
            </a:r>
          </a:p>
          <a:p>
            <a:pPr marL="800100" lvl="1" indent="-342900">
              <a:lnSpc>
                <a:spcPct val="125000"/>
              </a:lnSpc>
              <a:buClr>
                <a:srgbClr val="44546A"/>
              </a:buClr>
              <a:buFont typeface="Wingdings" panose="05000000000000000000" pitchFamily="2" charset="2"/>
              <a:buChar char="n"/>
            </a:pP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Totally separated beams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due to large bandwidth and large antenna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number</a:t>
            </a: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8" name="对象 77">
            <a:extLst>
              <a:ext uri="{FF2B5EF4-FFF2-40B4-BE49-F238E27FC236}">
                <a16:creationId xmlns:a16="http://schemas.microsoft.com/office/drawing/2014/main" id="{D8A01E6B-2C7C-4B05-ADCC-D6AA002E3112}"/>
              </a:ext>
            </a:extLst>
          </p:cNvPr>
          <p:cNvGraphicFramePr>
            <a:graphicFrameLocks noChangeAspect="1"/>
          </p:cNvGraphicFramePr>
          <p:nvPr>
            <p:extLst>
              <p:ext uri="{D42A27DB-BD31-4B8C-83A1-F6EECF244321}">
                <p14:modId xmlns:p14="http://schemas.microsoft.com/office/powerpoint/2010/main" val="2708759675"/>
              </p:ext>
            </p:extLst>
          </p:nvPr>
        </p:nvGraphicFramePr>
        <p:xfrm>
          <a:off x="185195" y="2821542"/>
          <a:ext cx="3916680" cy="2677258"/>
        </p:xfrm>
        <a:graphic>
          <a:graphicData uri="http://schemas.openxmlformats.org/presentationml/2006/ole">
            <mc:AlternateContent xmlns:mc="http://schemas.openxmlformats.org/markup-compatibility/2006">
              <mc:Choice xmlns:v="urn:schemas-microsoft-com:vml" Requires="v">
                <p:oleObj spid="_x0000_s5485" name="Visio" r:id="rId4" imgW="2706416" imgH="2044541" progId="Visio.Drawing.11">
                  <p:embed/>
                </p:oleObj>
              </mc:Choice>
              <mc:Fallback>
                <p:oleObj name="Visio" r:id="rId4" imgW="2706416" imgH="2044541" progId="Visio.Drawing.11">
                  <p:embed/>
                  <p:pic>
                    <p:nvPicPr>
                      <p:cNvPr id="3" name="对象 2"/>
                      <p:cNvPicPr>
                        <a:picLocks noChangeAspect="1" noChangeArrowheads="1"/>
                      </p:cNvPicPr>
                      <p:nvPr/>
                    </p:nvPicPr>
                    <p:blipFill>
                      <a:blip r:embed="rId5"/>
                      <a:srcRect/>
                      <a:stretch>
                        <a:fillRect/>
                      </a:stretch>
                    </p:blipFill>
                    <p:spPr bwMode="auto">
                      <a:xfrm>
                        <a:off x="185195" y="2821542"/>
                        <a:ext cx="3916680" cy="2677258"/>
                      </a:xfrm>
                      <a:prstGeom prst="rect">
                        <a:avLst/>
                      </a:prstGeom>
                      <a:noFill/>
                      <a:extLst/>
                    </p:spPr>
                  </p:pic>
                </p:oleObj>
              </mc:Fallback>
            </mc:AlternateContent>
          </a:graphicData>
        </a:graphic>
      </p:graphicFrame>
      <p:pic>
        <p:nvPicPr>
          <p:cNvPr id="79" name="图片 78">
            <a:extLst>
              <a:ext uri="{FF2B5EF4-FFF2-40B4-BE49-F238E27FC236}">
                <a16:creationId xmlns:a16="http://schemas.microsoft.com/office/drawing/2014/main" id="{A66F5DFA-A4BE-40EE-8532-AE978BB081D4}"/>
              </a:ext>
            </a:extLst>
          </p:cNvPr>
          <p:cNvPicPr>
            <a:picLocks noChangeAspect="1"/>
          </p:cNvPicPr>
          <p:nvPr/>
        </p:nvPicPr>
        <p:blipFill rotWithShape="1">
          <a:blip r:embed="rId6"/>
          <a:srcRect t="8092" r="49801"/>
          <a:stretch/>
        </p:blipFill>
        <p:spPr>
          <a:xfrm>
            <a:off x="4723653" y="2821542"/>
            <a:ext cx="4162418" cy="2641505"/>
          </a:xfrm>
          <a:prstGeom prst="rect">
            <a:avLst/>
          </a:prstGeom>
        </p:spPr>
      </p:pic>
      <p:sp>
        <p:nvSpPr>
          <p:cNvPr id="3" name="文本框 2">
            <a:extLst>
              <a:ext uri="{FF2B5EF4-FFF2-40B4-BE49-F238E27FC236}">
                <a16:creationId xmlns:a16="http://schemas.microsoft.com/office/drawing/2014/main" id="{C0D58716-2CE3-44AA-9E5F-ED3BB17A04AB}"/>
              </a:ext>
            </a:extLst>
          </p:cNvPr>
          <p:cNvSpPr txBox="1"/>
          <p:nvPr/>
        </p:nvSpPr>
        <p:spPr>
          <a:xfrm>
            <a:off x="4199806" y="3603479"/>
            <a:ext cx="1554704" cy="369332"/>
          </a:xfrm>
          <a:prstGeom prst="rect">
            <a:avLst/>
          </a:prstGeom>
          <a:solidFill>
            <a:schemeClr val="bg1"/>
          </a:solidFill>
        </p:spPr>
        <p:txBody>
          <a:bodyPr wrap="square" rtlCol="0">
            <a:spAutoFit/>
          </a:bodyPr>
          <a:lstStyle/>
          <a:p>
            <a:r>
              <a:rPr lang="en-US" altLang="zh-CN" b="1"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Beam  </a:t>
            </a:r>
            <a:r>
              <a:rPr lang="en-US" altLang="zh-CN" b="1"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Split</a:t>
            </a:r>
            <a:endParaRPr lang="zh-CN" altLang="en-US"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椭圆 3">
            <a:extLst>
              <a:ext uri="{FF2B5EF4-FFF2-40B4-BE49-F238E27FC236}">
                <a16:creationId xmlns:a16="http://schemas.microsoft.com/office/drawing/2014/main" id="{B9C3A4BF-6752-490B-9F6A-48C48A0D55FE}"/>
              </a:ext>
            </a:extLst>
          </p:cNvPr>
          <p:cNvSpPr/>
          <p:nvPr/>
        </p:nvSpPr>
        <p:spPr>
          <a:xfrm>
            <a:off x="2514600" y="2695510"/>
            <a:ext cx="1181099" cy="276753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75">
            <a:extLst>
              <a:ext uri="{FF2B5EF4-FFF2-40B4-BE49-F238E27FC236}">
                <a16:creationId xmlns:a16="http://schemas.microsoft.com/office/drawing/2014/main" id="{F8637E19-1F5E-4369-A8DC-80353B9405ED}"/>
              </a:ext>
            </a:extLst>
          </p:cNvPr>
          <p:cNvSpPr/>
          <p:nvPr/>
        </p:nvSpPr>
        <p:spPr>
          <a:xfrm>
            <a:off x="1170188" y="5774909"/>
            <a:ext cx="6830812" cy="427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FFF00"/>
                </a:solidFill>
                <a:latin typeface="Times New Roman" panose="02020603050405020304" pitchFamily="18" charset="0"/>
                <a:cs typeface="Times New Roman" panose="02020603050405020304" pitchFamily="18" charset="0"/>
              </a:rPr>
              <a:t>Beam </a:t>
            </a:r>
            <a:r>
              <a:rPr lang="en-US" altLang="zh-CN" sz="2000" b="1" dirty="0" smtClean="0">
                <a:solidFill>
                  <a:srgbClr val="FFFF00"/>
                </a:solidFill>
                <a:latin typeface="Times New Roman" panose="02020603050405020304" pitchFamily="18" charset="0"/>
                <a:cs typeface="Times New Roman" panose="02020603050405020304" pitchFamily="18" charset="0"/>
              </a:rPr>
              <a:t>split </a:t>
            </a:r>
            <a:r>
              <a:rPr lang="en-US" altLang="zh-CN" sz="2000" b="1" dirty="0">
                <a:solidFill>
                  <a:schemeClr val="bg1"/>
                </a:solidFill>
                <a:latin typeface="Times New Roman" panose="02020603050405020304" pitchFamily="18" charset="0"/>
                <a:cs typeface="Times New Roman" panose="02020603050405020304" pitchFamily="18" charset="0"/>
              </a:rPr>
              <a:t>is a </a:t>
            </a:r>
            <a:r>
              <a:rPr lang="en-US" altLang="zh-CN" sz="2000" b="1" dirty="0">
                <a:solidFill>
                  <a:srgbClr val="FFFF00"/>
                </a:solidFill>
                <a:latin typeface="Times New Roman" panose="02020603050405020304" pitchFamily="18" charset="0"/>
                <a:cs typeface="Times New Roman" panose="02020603050405020304" pitchFamily="18" charset="0"/>
              </a:rPr>
              <a:t>bottleneck problem </a:t>
            </a:r>
            <a:r>
              <a:rPr lang="en-US" altLang="zh-CN" sz="2000" b="1" dirty="0">
                <a:solidFill>
                  <a:schemeClr val="bg1"/>
                </a:solidFill>
                <a:latin typeface="Times New Roman" panose="02020603050405020304" pitchFamily="18" charset="0"/>
                <a:cs typeface="Times New Roman" panose="02020603050405020304" pitchFamily="18" charset="0"/>
              </a:rPr>
              <a:t>in </a:t>
            </a:r>
            <a:r>
              <a:rPr lang="en-US" altLang="zh-CN" sz="2000" b="1" dirty="0" smtClean="0">
                <a:solidFill>
                  <a:schemeClr val="bg1"/>
                </a:solidFill>
                <a:latin typeface="Times New Roman" panose="02020603050405020304" pitchFamily="18" charset="0"/>
                <a:cs typeface="Times New Roman" panose="02020603050405020304" pitchFamily="18" charset="0"/>
              </a:rPr>
              <a:t>THz </a:t>
            </a:r>
            <a:r>
              <a:rPr lang="en-US" altLang="zh-CN" sz="2000" b="1" dirty="0">
                <a:solidFill>
                  <a:schemeClr val="bg1"/>
                </a:solidFill>
                <a:latin typeface="Times New Roman" panose="02020603050405020304" pitchFamily="18" charset="0"/>
                <a:cs typeface="Times New Roman" panose="02020603050405020304" pitchFamily="18" charset="0"/>
              </a:rPr>
              <a:t>massive MIMO</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8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Background</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1810111"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Beam s</a:t>
            </a:r>
            <a:r>
              <a:rPr lang="en-US" altLang="zh-CN" sz="2800" b="1" dirty="0" smtClean="0">
                <a:solidFill>
                  <a:srgbClr val="C00000"/>
                </a:solidFill>
                <a:latin typeface="Times New Roman" panose="02020603050405020304" pitchFamily="18" charset="0"/>
                <a:cs typeface="Times New Roman" panose="02020603050405020304" pitchFamily="18" charset="0"/>
              </a:rPr>
              <a:t>plit</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3679149" cy="523220"/>
          </a:xfrm>
          <a:prstGeom prst="rect">
            <a:avLst/>
          </a:prstGeom>
          <a:noFill/>
        </p:spPr>
        <p:txBody>
          <a:bodyPr wrap="none" rtlCol="0">
            <a:spAutoFit/>
          </a:bodyPr>
          <a:lstStyle/>
          <a:p>
            <a:r>
              <a:rPr lang="en-US" altLang="zh-CN" sz="2800" b="1" dirty="0" smtClean="0">
                <a:solidFill>
                  <a:schemeClr val="tx2"/>
                </a:solidFill>
                <a:latin typeface="Times New Roman" panose="02020603050405020304" pitchFamily="18" charset="0"/>
                <a:cs typeface="Times New Roman" panose="02020603050405020304" pitchFamily="18" charset="0"/>
              </a:rPr>
              <a:t>Delay-phase precoding</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smtClean="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Conclusions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37245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042547"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Beam </a:t>
            </a:r>
            <a:r>
              <a:rPr lang="en-US" altLang="zh-CN" sz="3200" b="1" dirty="0" smtClean="0">
                <a:solidFill>
                  <a:schemeClr val="tx2"/>
                </a:solidFill>
                <a:latin typeface="Times New Roman" panose="02020603050405020304" pitchFamily="18" charset="0"/>
                <a:cs typeface="Times New Roman" panose="02020603050405020304" pitchFamily="18" charset="0"/>
              </a:rPr>
              <a:t>split</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295465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System model</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Massive MIMO with OFDM,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antenna BS and       antenna user</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Analog beamformer     ,                     , digital precoder         </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Carrier frequency      ,      subcarriers, bandwidth   </a:t>
            </a: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9" name="Object 11">
            <a:extLst>
              <a:ext uri="{FF2B5EF4-FFF2-40B4-BE49-F238E27FC236}">
                <a16:creationId xmlns:a16="http://schemas.microsoft.com/office/drawing/2014/main" id="{EC6E1E29-E1FF-4771-9C4D-FB1FA0017D95}"/>
              </a:ext>
            </a:extLst>
          </p:cNvPr>
          <p:cNvGraphicFramePr>
            <a:graphicFrameLocks noChangeAspect="1"/>
          </p:cNvGraphicFramePr>
          <p:nvPr>
            <p:extLst/>
          </p:nvPr>
        </p:nvGraphicFramePr>
        <p:xfrm>
          <a:off x="4016375" y="1473200"/>
          <a:ext cx="317500" cy="357188"/>
        </p:xfrm>
        <a:graphic>
          <a:graphicData uri="http://schemas.openxmlformats.org/presentationml/2006/ole">
            <mc:AlternateContent xmlns:mc="http://schemas.openxmlformats.org/markup-compatibility/2006">
              <mc:Choice xmlns:v="urn:schemas-microsoft-com:vml" Requires="v">
                <p:oleObj spid="_x0000_s31490" name="Equation" r:id="rId4" imgW="291960" imgH="330120" progId="Equation.DSMT4">
                  <p:embed/>
                </p:oleObj>
              </mc:Choice>
              <mc:Fallback>
                <p:oleObj name="Equation" r:id="rId4" imgW="291960" imgH="330120" progId="Equation.DSMT4">
                  <p:embed/>
                  <p:pic>
                    <p:nvPicPr>
                      <p:cNvPr id="79" name="Object 11">
                        <a:extLst>
                          <a:ext uri="{FF2B5EF4-FFF2-40B4-BE49-F238E27FC236}">
                            <a16:creationId xmlns:a16="http://schemas.microsoft.com/office/drawing/2014/main" id="{EC6E1E29-E1FF-4771-9C4D-FB1FA0017D95}"/>
                          </a:ext>
                        </a:extLst>
                      </p:cNvPr>
                      <p:cNvPicPr>
                        <a:picLocks noChangeAspect="1" noChangeArrowheads="1"/>
                      </p:cNvPicPr>
                      <p:nvPr/>
                    </p:nvPicPr>
                    <p:blipFill>
                      <a:blip r:embed="rId5"/>
                      <a:srcRect/>
                      <a:stretch>
                        <a:fillRect/>
                      </a:stretch>
                    </p:blipFill>
                    <p:spPr bwMode="auto">
                      <a:xfrm>
                        <a:off x="4016375" y="1473200"/>
                        <a:ext cx="317500" cy="357188"/>
                      </a:xfrm>
                      <a:prstGeom prst="rect">
                        <a:avLst/>
                      </a:prstGeom>
                      <a:noFill/>
                      <a:extLst/>
                    </p:spPr>
                  </p:pic>
                </p:oleObj>
              </mc:Fallback>
            </mc:AlternateContent>
          </a:graphicData>
        </a:graphic>
      </p:graphicFrame>
      <p:graphicFrame>
        <p:nvGraphicFramePr>
          <p:cNvPr id="80" name="Object 11">
            <a:extLst>
              <a:ext uri="{FF2B5EF4-FFF2-40B4-BE49-F238E27FC236}">
                <a16:creationId xmlns:a16="http://schemas.microsoft.com/office/drawing/2014/main" id="{B25ED454-09B0-4C41-BDAE-1923D91421F7}"/>
              </a:ext>
            </a:extLst>
          </p:cNvPr>
          <p:cNvGraphicFramePr>
            <a:graphicFrameLocks noChangeAspect="1"/>
          </p:cNvGraphicFramePr>
          <p:nvPr>
            <p:extLst>
              <p:ext uri="{D42A27DB-BD31-4B8C-83A1-F6EECF244321}">
                <p14:modId xmlns:p14="http://schemas.microsoft.com/office/powerpoint/2010/main" val="1271991222"/>
              </p:ext>
            </p:extLst>
          </p:nvPr>
        </p:nvGraphicFramePr>
        <p:xfrm>
          <a:off x="6036469" y="1490529"/>
          <a:ext cx="331788" cy="357188"/>
        </p:xfrm>
        <a:graphic>
          <a:graphicData uri="http://schemas.openxmlformats.org/presentationml/2006/ole">
            <mc:AlternateContent xmlns:mc="http://schemas.openxmlformats.org/markup-compatibility/2006">
              <mc:Choice xmlns:v="urn:schemas-microsoft-com:vml" Requires="v">
                <p:oleObj spid="_x0000_s31491" name="Equation" r:id="rId6" imgW="304560" imgH="330120" progId="Equation.DSMT4">
                  <p:embed/>
                </p:oleObj>
              </mc:Choice>
              <mc:Fallback>
                <p:oleObj name="Equation" r:id="rId6" imgW="304560" imgH="330120" progId="Equation.DSMT4">
                  <p:embed/>
                  <p:pic>
                    <p:nvPicPr>
                      <p:cNvPr id="80" name="Object 11">
                        <a:extLst>
                          <a:ext uri="{FF2B5EF4-FFF2-40B4-BE49-F238E27FC236}">
                            <a16:creationId xmlns:a16="http://schemas.microsoft.com/office/drawing/2014/main" id="{B25ED454-09B0-4C41-BDAE-1923D91421F7}"/>
                          </a:ext>
                        </a:extLst>
                      </p:cNvPr>
                      <p:cNvPicPr>
                        <a:picLocks noChangeAspect="1" noChangeArrowheads="1"/>
                      </p:cNvPicPr>
                      <p:nvPr/>
                    </p:nvPicPr>
                    <p:blipFill>
                      <a:blip r:embed="rId7"/>
                      <a:srcRect/>
                      <a:stretch>
                        <a:fillRect/>
                      </a:stretch>
                    </p:blipFill>
                    <p:spPr bwMode="auto">
                      <a:xfrm>
                        <a:off x="6036469" y="1490529"/>
                        <a:ext cx="331788" cy="357188"/>
                      </a:xfrm>
                      <a:prstGeom prst="rect">
                        <a:avLst/>
                      </a:prstGeom>
                      <a:noFill/>
                      <a:extLst/>
                    </p:spPr>
                  </p:pic>
                </p:oleObj>
              </mc:Fallback>
            </mc:AlternateContent>
          </a:graphicData>
        </a:graphic>
      </p:graphicFrame>
      <p:pic>
        <p:nvPicPr>
          <p:cNvPr id="2" name="图片 1">
            <a:extLst>
              <a:ext uri="{FF2B5EF4-FFF2-40B4-BE49-F238E27FC236}">
                <a16:creationId xmlns:a16="http://schemas.microsoft.com/office/drawing/2014/main" id="{6FD55422-AE58-44C1-97BB-42641CFC38CD}"/>
              </a:ext>
            </a:extLst>
          </p:cNvPr>
          <p:cNvPicPr>
            <a:picLocks noChangeAspect="1"/>
          </p:cNvPicPr>
          <p:nvPr/>
        </p:nvPicPr>
        <p:blipFill rotWithShape="1">
          <a:blip r:embed="rId8"/>
          <a:srcRect t="5198" b="14462"/>
          <a:stretch/>
        </p:blipFill>
        <p:spPr>
          <a:xfrm>
            <a:off x="2800350" y="1830185"/>
            <a:ext cx="2885281" cy="360157"/>
          </a:xfrm>
          <a:prstGeom prst="rect">
            <a:avLst/>
          </a:prstGeom>
        </p:spPr>
      </p:pic>
      <p:graphicFrame>
        <p:nvGraphicFramePr>
          <p:cNvPr id="83" name="Object 11">
            <a:extLst>
              <a:ext uri="{FF2B5EF4-FFF2-40B4-BE49-F238E27FC236}">
                <a16:creationId xmlns:a16="http://schemas.microsoft.com/office/drawing/2014/main" id="{FDF7916A-5471-41C2-97AB-22E7D2F49457}"/>
              </a:ext>
            </a:extLst>
          </p:cNvPr>
          <p:cNvGraphicFramePr>
            <a:graphicFrameLocks noChangeAspect="1"/>
          </p:cNvGraphicFramePr>
          <p:nvPr>
            <p:extLst/>
          </p:nvPr>
        </p:nvGraphicFramePr>
        <p:xfrm>
          <a:off x="3059272" y="2276271"/>
          <a:ext cx="261937" cy="247650"/>
        </p:xfrm>
        <a:graphic>
          <a:graphicData uri="http://schemas.openxmlformats.org/presentationml/2006/ole">
            <mc:AlternateContent xmlns:mc="http://schemas.openxmlformats.org/markup-compatibility/2006">
              <mc:Choice xmlns:v="urn:schemas-microsoft-com:vml" Requires="v">
                <p:oleObj spid="_x0000_s31492" name="Equation" r:id="rId9" imgW="241200" imgH="228600" progId="Equation.DSMT4">
                  <p:embed/>
                </p:oleObj>
              </mc:Choice>
              <mc:Fallback>
                <p:oleObj name="Equation" r:id="rId9" imgW="241200" imgH="228600" progId="Equation.DSMT4">
                  <p:embed/>
                  <p:pic>
                    <p:nvPicPr>
                      <p:cNvPr id="83" name="Object 11">
                        <a:extLst>
                          <a:ext uri="{FF2B5EF4-FFF2-40B4-BE49-F238E27FC236}">
                            <a16:creationId xmlns:a16="http://schemas.microsoft.com/office/drawing/2014/main" id="{FDF7916A-5471-41C2-97AB-22E7D2F49457}"/>
                          </a:ext>
                        </a:extLst>
                      </p:cNvPr>
                      <p:cNvPicPr>
                        <a:picLocks noChangeAspect="1" noChangeArrowheads="1"/>
                      </p:cNvPicPr>
                      <p:nvPr/>
                    </p:nvPicPr>
                    <p:blipFill>
                      <a:blip r:embed="rId10"/>
                      <a:srcRect/>
                      <a:stretch>
                        <a:fillRect/>
                      </a:stretch>
                    </p:blipFill>
                    <p:spPr bwMode="auto">
                      <a:xfrm>
                        <a:off x="3059272" y="2276271"/>
                        <a:ext cx="261937" cy="247650"/>
                      </a:xfrm>
                      <a:prstGeom prst="rect">
                        <a:avLst/>
                      </a:prstGeom>
                      <a:noFill/>
                      <a:extLst/>
                    </p:spPr>
                  </p:pic>
                </p:oleObj>
              </mc:Fallback>
            </mc:AlternateContent>
          </a:graphicData>
        </a:graphic>
      </p:graphicFrame>
      <p:graphicFrame>
        <p:nvGraphicFramePr>
          <p:cNvPr id="87" name="Object 11">
            <a:extLst>
              <a:ext uri="{FF2B5EF4-FFF2-40B4-BE49-F238E27FC236}">
                <a16:creationId xmlns:a16="http://schemas.microsoft.com/office/drawing/2014/main" id="{B79C1FE2-52B1-4A82-9671-04559AEF08AE}"/>
              </a:ext>
            </a:extLst>
          </p:cNvPr>
          <p:cNvGraphicFramePr>
            <a:graphicFrameLocks noChangeAspect="1"/>
          </p:cNvGraphicFramePr>
          <p:nvPr>
            <p:extLst/>
          </p:nvPr>
        </p:nvGraphicFramePr>
        <p:xfrm>
          <a:off x="6514739" y="2252662"/>
          <a:ext cx="371475" cy="357188"/>
        </p:xfrm>
        <a:graphic>
          <a:graphicData uri="http://schemas.openxmlformats.org/presentationml/2006/ole">
            <mc:AlternateContent xmlns:mc="http://schemas.openxmlformats.org/markup-compatibility/2006">
              <mc:Choice xmlns:v="urn:schemas-microsoft-com:vml" Requires="v">
                <p:oleObj spid="_x0000_s31493" name="Equation" r:id="rId11" imgW="342720" imgH="330120" progId="Equation.DSMT4">
                  <p:embed/>
                </p:oleObj>
              </mc:Choice>
              <mc:Fallback>
                <p:oleObj name="Equation" r:id="rId11" imgW="342720" imgH="330120" progId="Equation.DSMT4">
                  <p:embed/>
                  <p:pic>
                    <p:nvPicPr>
                      <p:cNvPr id="87" name="Object 11">
                        <a:extLst>
                          <a:ext uri="{FF2B5EF4-FFF2-40B4-BE49-F238E27FC236}">
                            <a16:creationId xmlns:a16="http://schemas.microsoft.com/office/drawing/2014/main" id="{B79C1FE2-52B1-4A82-9671-04559AEF08AE}"/>
                          </a:ext>
                        </a:extLst>
                      </p:cNvPr>
                      <p:cNvPicPr>
                        <a:picLocks noChangeAspect="1" noChangeArrowheads="1"/>
                      </p:cNvPicPr>
                      <p:nvPr/>
                    </p:nvPicPr>
                    <p:blipFill>
                      <a:blip r:embed="rId12"/>
                      <a:srcRect/>
                      <a:stretch>
                        <a:fillRect/>
                      </a:stretch>
                    </p:blipFill>
                    <p:spPr bwMode="auto">
                      <a:xfrm>
                        <a:off x="6514739" y="2252662"/>
                        <a:ext cx="371475" cy="357188"/>
                      </a:xfrm>
                      <a:prstGeom prst="rect">
                        <a:avLst/>
                      </a:prstGeom>
                      <a:noFill/>
                      <a:extLst/>
                    </p:spPr>
                  </p:pic>
                </p:oleObj>
              </mc:Fallback>
            </mc:AlternateContent>
          </a:graphicData>
        </a:graphic>
      </p:graphicFrame>
      <p:graphicFrame>
        <p:nvGraphicFramePr>
          <p:cNvPr id="88" name="Object 11">
            <a:extLst>
              <a:ext uri="{FF2B5EF4-FFF2-40B4-BE49-F238E27FC236}">
                <a16:creationId xmlns:a16="http://schemas.microsoft.com/office/drawing/2014/main" id="{A5E0EB13-223A-46FA-AECD-83203FE9C9C5}"/>
              </a:ext>
            </a:extLst>
          </p:cNvPr>
          <p:cNvGraphicFramePr>
            <a:graphicFrameLocks noChangeAspect="1"/>
          </p:cNvGraphicFramePr>
          <p:nvPr>
            <p:extLst/>
          </p:nvPr>
        </p:nvGraphicFramePr>
        <p:xfrm>
          <a:off x="2841625" y="2609850"/>
          <a:ext cx="261938" cy="358775"/>
        </p:xfrm>
        <a:graphic>
          <a:graphicData uri="http://schemas.openxmlformats.org/presentationml/2006/ole">
            <mc:AlternateContent xmlns:mc="http://schemas.openxmlformats.org/markup-compatibility/2006">
              <mc:Choice xmlns:v="urn:schemas-microsoft-com:vml" Requires="v">
                <p:oleObj spid="_x0000_s31494" name="Equation" r:id="rId13" imgW="241200" imgH="330120" progId="Equation.DSMT4">
                  <p:embed/>
                </p:oleObj>
              </mc:Choice>
              <mc:Fallback>
                <p:oleObj name="Equation" r:id="rId13" imgW="241200" imgH="330120" progId="Equation.DSMT4">
                  <p:embed/>
                  <p:pic>
                    <p:nvPicPr>
                      <p:cNvPr id="88" name="Object 11">
                        <a:extLst>
                          <a:ext uri="{FF2B5EF4-FFF2-40B4-BE49-F238E27FC236}">
                            <a16:creationId xmlns:a16="http://schemas.microsoft.com/office/drawing/2014/main" id="{A5E0EB13-223A-46FA-AECD-83203FE9C9C5}"/>
                          </a:ext>
                        </a:extLst>
                      </p:cNvPr>
                      <p:cNvPicPr>
                        <a:picLocks noChangeAspect="1" noChangeArrowheads="1"/>
                      </p:cNvPicPr>
                      <p:nvPr/>
                    </p:nvPicPr>
                    <p:blipFill>
                      <a:blip r:embed="rId14"/>
                      <a:srcRect/>
                      <a:stretch>
                        <a:fillRect/>
                      </a:stretch>
                    </p:blipFill>
                    <p:spPr bwMode="auto">
                      <a:xfrm>
                        <a:off x="2841625" y="2609850"/>
                        <a:ext cx="261938" cy="358775"/>
                      </a:xfrm>
                      <a:prstGeom prst="rect">
                        <a:avLst/>
                      </a:prstGeom>
                      <a:noFill/>
                      <a:extLst/>
                    </p:spPr>
                  </p:pic>
                </p:oleObj>
              </mc:Fallback>
            </mc:AlternateContent>
          </a:graphicData>
        </a:graphic>
      </p:graphicFrame>
      <p:graphicFrame>
        <p:nvGraphicFramePr>
          <p:cNvPr id="89" name="Object 11">
            <a:extLst>
              <a:ext uri="{FF2B5EF4-FFF2-40B4-BE49-F238E27FC236}">
                <a16:creationId xmlns:a16="http://schemas.microsoft.com/office/drawing/2014/main" id="{FF842691-17E2-49AF-B635-7B9C83DB7005}"/>
              </a:ext>
            </a:extLst>
          </p:cNvPr>
          <p:cNvGraphicFramePr>
            <a:graphicFrameLocks noChangeAspect="1"/>
          </p:cNvGraphicFramePr>
          <p:nvPr>
            <p:extLst/>
          </p:nvPr>
        </p:nvGraphicFramePr>
        <p:xfrm>
          <a:off x="3279775" y="2653375"/>
          <a:ext cx="330200" cy="247650"/>
        </p:xfrm>
        <a:graphic>
          <a:graphicData uri="http://schemas.openxmlformats.org/presentationml/2006/ole">
            <mc:AlternateContent xmlns:mc="http://schemas.openxmlformats.org/markup-compatibility/2006">
              <mc:Choice xmlns:v="urn:schemas-microsoft-com:vml" Requires="v">
                <p:oleObj spid="_x0000_s31495" name="Equation" r:id="rId15" imgW="304560" imgH="228600" progId="Equation.DSMT4">
                  <p:embed/>
                </p:oleObj>
              </mc:Choice>
              <mc:Fallback>
                <p:oleObj name="Equation" r:id="rId15" imgW="304560" imgH="228600" progId="Equation.DSMT4">
                  <p:embed/>
                  <p:pic>
                    <p:nvPicPr>
                      <p:cNvPr id="89" name="Object 11">
                        <a:extLst>
                          <a:ext uri="{FF2B5EF4-FFF2-40B4-BE49-F238E27FC236}">
                            <a16:creationId xmlns:a16="http://schemas.microsoft.com/office/drawing/2014/main" id="{FF842691-17E2-49AF-B635-7B9C83DB7005}"/>
                          </a:ext>
                        </a:extLst>
                      </p:cNvPr>
                      <p:cNvPicPr>
                        <a:picLocks noChangeAspect="1" noChangeArrowheads="1"/>
                      </p:cNvPicPr>
                      <p:nvPr/>
                    </p:nvPicPr>
                    <p:blipFill>
                      <a:blip r:embed="rId16"/>
                      <a:srcRect/>
                      <a:stretch>
                        <a:fillRect/>
                      </a:stretch>
                    </p:blipFill>
                    <p:spPr bwMode="auto">
                      <a:xfrm>
                        <a:off x="3279775" y="2653375"/>
                        <a:ext cx="330200" cy="247650"/>
                      </a:xfrm>
                      <a:prstGeom prst="rect">
                        <a:avLst/>
                      </a:prstGeom>
                      <a:noFill/>
                      <a:extLst/>
                    </p:spPr>
                  </p:pic>
                </p:oleObj>
              </mc:Fallback>
            </mc:AlternateContent>
          </a:graphicData>
        </a:graphic>
      </p:graphicFrame>
      <p:pic>
        <p:nvPicPr>
          <p:cNvPr id="3" name="图片 2">
            <a:extLst>
              <a:ext uri="{FF2B5EF4-FFF2-40B4-BE49-F238E27FC236}">
                <a16:creationId xmlns:a16="http://schemas.microsoft.com/office/drawing/2014/main" id="{943E2A32-6A9C-4129-B476-08975555CE88}"/>
              </a:ext>
            </a:extLst>
          </p:cNvPr>
          <p:cNvPicPr>
            <a:picLocks noChangeAspect="1"/>
          </p:cNvPicPr>
          <p:nvPr/>
        </p:nvPicPr>
        <p:blipFill rotWithShape="1">
          <a:blip r:embed="rId17"/>
          <a:srcRect t="15240"/>
          <a:stretch/>
        </p:blipFill>
        <p:spPr>
          <a:xfrm>
            <a:off x="2752219" y="3060646"/>
            <a:ext cx="3173702" cy="602910"/>
          </a:xfrm>
          <a:prstGeom prst="rect">
            <a:avLst/>
          </a:prstGeom>
        </p:spPr>
      </p:pic>
      <p:graphicFrame>
        <p:nvGraphicFramePr>
          <p:cNvPr id="24" name="Object 11">
            <a:extLst>
              <a:ext uri="{FF2B5EF4-FFF2-40B4-BE49-F238E27FC236}">
                <a16:creationId xmlns:a16="http://schemas.microsoft.com/office/drawing/2014/main" id="{6B416B16-2EDE-4559-A85A-E79A1FBA46B8}"/>
              </a:ext>
            </a:extLst>
          </p:cNvPr>
          <p:cNvGraphicFramePr>
            <a:graphicFrameLocks noChangeAspect="1"/>
          </p:cNvGraphicFramePr>
          <p:nvPr>
            <p:extLst/>
          </p:nvPr>
        </p:nvGraphicFramePr>
        <p:xfrm>
          <a:off x="3457575" y="2262650"/>
          <a:ext cx="1260475" cy="334963"/>
        </p:xfrm>
        <a:graphic>
          <a:graphicData uri="http://schemas.openxmlformats.org/presentationml/2006/ole">
            <mc:AlternateContent xmlns:mc="http://schemas.openxmlformats.org/markup-compatibility/2006">
              <mc:Choice xmlns:v="urn:schemas-microsoft-com:vml" Requires="v">
                <p:oleObj spid="_x0000_s31496" name="Equation" r:id="rId18" imgW="1333440" imgH="355320" progId="Equation.DSMT4">
                  <p:embed/>
                </p:oleObj>
              </mc:Choice>
              <mc:Fallback>
                <p:oleObj name="Equation" r:id="rId18" imgW="1333440" imgH="355320" progId="Equation.DSMT4">
                  <p:embed/>
                  <p:pic>
                    <p:nvPicPr>
                      <p:cNvPr id="24" name="Object 11">
                        <a:extLst>
                          <a:ext uri="{FF2B5EF4-FFF2-40B4-BE49-F238E27FC236}">
                            <a16:creationId xmlns:a16="http://schemas.microsoft.com/office/drawing/2014/main" id="{6B416B16-2EDE-4559-A85A-E79A1FBA46B8}"/>
                          </a:ext>
                        </a:extLst>
                      </p:cNvPr>
                      <p:cNvPicPr>
                        <a:picLocks noChangeAspect="1" noChangeArrowheads="1"/>
                      </p:cNvPicPr>
                      <p:nvPr/>
                    </p:nvPicPr>
                    <p:blipFill>
                      <a:blip r:embed="rId19"/>
                      <a:srcRect/>
                      <a:stretch>
                        <a:fillRect/>
                      </a:stretch>
                    </p:blipFill>
                    <p:spPr bwMode="auto">
                      <a:xfrm>
                        <a:off x="3457575" y="2262650"/>
                        <a:ext cx="1260475" cy="334963"/>
                      </a:xfrm>
                      <a:prstGeom prst="rect">
                        <a:avLst/>
                      </a:prstGeom>
                      <a:noFill/>
                      <a:extLst/>
                    </p:spPr>
                  </p:pic>
                </p:oleObj>
              </mc:Fallback>
            </mc:AlternateContent>
          </a:graphicData>
        </a:graphic>
      </p:graphicFrame>
      <p:graphicFrame>
        <p:nvGraphicFramePr>
          <p:cNvPr id="25" name="Object 11">
            <a:extLst>
              <a:ext uri="{FF2B5EF4-FFF2-40B4-BE49-F238E27FC236}">
                <a16:creationId xmlns:a16="http://schemas.microsoft.com/office/drawing/2014/main" id="{0A13E7D0-6228-4D24-A76D-16F031B39101}"/>
              </a:ext>
            </a:extLst>
          </p:cNvPr>
          <p:cNvGraphicFramePr>
            <a:graphicFrameLocks noChangeAspect="1"/>
          </p:cNvGraphicFramePr>
          <p:nvPr>
            <p:extLst/>
          </p:nvPr>
        </p:nvGraphicFramePr>
        <p:xfrm>
          <a:off x="5938838" y="2609850"/>
          <a:ext cx="263525" cy="371475"/>
        </p:xfrm>
        <a:graphic>
          <a:graphicData uri="http://schemas.openxmlformats.org/presentationml/2006/ole">
            <mc:AlternateContent xmlns:mc="http://schemas.openxmlformats.org/markup-compatibility/2006">
              <mc:Choice xmlns:v="urn:schemas-microsoft-com:vml" Requires="v">
                <p:oleObj spid="_x0000_s31497" name="Equation" r:id="rId20" imgW="215640" imgH="304560" progId="Equation.DSMT4">
                  <p:embed/>
                </p:oleObj>
              </mc:Choice>
              <mc:Fallback>
                <p:oleObj name="Equation" r:id="rId20" imgW="215640" imgH="304560" progId="Equation.DSMT4">
                  <p:embed/>
                  <p:pic>
                    <p:nvPicPr>
                      <p:cNvPr id="25" name="Object 11">
                        <a:extLst>
                          <a:ext uri="{FF2B5EF4-FFF2-40B4-BE49-F238E27FC236}">
                            <a16:creationId xmlns:a16="http://schemas.microsoft.com/office/drawing/2014/main" id="{0A13E7D0-6228-4D24-A76D-16F031B39101}"/>
                          </a:ext>
                        </a:extLst>
                      </p:cNvPr>
                      <p:cNvPicPr>
                        <a:picLocks noChangeAspect="1" noChangeArrowheads="1"/>
                      </p:cNvPicPr>
                      <p:nvPr/>
                    </p:nvPicPr>
                    <p:blipFill>
                      <a:blip r:embed="rId21"/>
                      <a:srcRect/>
                      <a:stretch>
                        <a:fillRect/>
                      </a:stretch>
                    </p:blipFill>
                    <p:spPr bwMode="auto">
                      <a:xfrm>
                        <a:off x="5938838" y="2609850"/>
                        <a:ext cx="263525" cy="371475"/>
                      </a:xfrm>
                      <a:prstGeom prst="rect">
                        <a:avLst/>
                      </a:prstGeom>
                      <a:noFill/>
                      <a:extLst/>
                    </p:spPr>
                  </p:pic>
                </p:oleObj>
              </mc:Fallback>
            </mc:AlternateContent>
          </a:graphicData>
        </a:graphic>
      </p:graphicFrame>
      <p:pic>
        <p:nvPicPr>
          <p:cNvPr id="10" name="图片 9"/>
          <p:cNvPicPr>
            <a:picLocks noChangeAspect="1"/>
          </p:cNvPicPr>
          <p:nvPr/>
        </p:nvPicPr>
        <p:blipFill>
          <a:blip r:embed="rId22"/>
          <a:stretch>
            <a:fillRect/>
          </a:stretch>
        </p:blipFill>
        <p:spPr>
          <a:xfrm>
            <a:off x="811409" y="3743458"/>
            <a:ext cx="7044930" cy="2457334"/>
          </a:xfrm>
          <a:prstGeom prst="rect">
            <a:avLst/>
          </a:prstGeom>
        </p:spPr>
      </p:pic>
    </p:spTree>
    <p:extLst>
      <p:ext uri="{BB962C8B-B14F-4D97-AF65-F5344CB8AC3E}">
        <p14:creationId xmlns:p14="http://schemas.microsoft.com/office/powerpoint/2010/main" val="221640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042547"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Beam </a:t>
            </a:r>
            <a:r>
              <a:rPr lang="en-US" altLang="zh-CN" sz="3200" b="1" dirty="0" smtClean="0">
                <a:solidFill>
                  <a:schemeClr val="tx2"/>
                </a:solidFill>
                <a:latin typeface="Times New Roman" panose="02020603050405020304" pitchFamily="18" charset="0"/>
                <a:cs typeface="Times New Roman" panose="02020603050405020304" pitchFamily="18" charset="0"/>
              </a:rPr>
              <a:t>split</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484215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System model</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Massive MIMO with OFDM,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antenna BS and       antenna user</a:t>
            </a: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Analog beamformer     ,                     , digital precoder         </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Carrier frequency      ,      subcarriers, bandwidth   </a:t>
            </a: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Ray-based channel model</a:t>
            </a: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Spatial direction </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6FD55422-AE58-44C1-97BB-42641CFC38CD}"/>
              </a:ext>
            </a:extLst>
          </p:cNvPr>
          <p:cNvPicPr>
            <a:picLocks noChangeAspect="1"/>
          </p:cNvPicPr>
          <p:nvPr/>
        </p:nvPicPr>
        <p:blipFill rotWithShape="1">
          <a:blip r:embed="rId4"/>
          <a:srcRect t="5198" b="14462"/>
          <a:stretch/>
        </p:blipFill>
        <p:spPr>
          <a:xfrm>
            <a:off x="2800350" y="1830185"/>
            <a:ext cx="2885281" cy="360157"/>
          </a:xfrm>
          <a:prstGeom prst="rect">
            <a:avLst/>
          </a:prstGeom>
        </p:spPr>
      </p:pic>
      <p:graphicFrame>
        <p:nvGraphicFramePr>
          <p:cNvPr id="83" name="Object 11">
            <a:extLst>
              <a:ext uri="{FF2B5EF4-FFF2-40B4-BE49-F238E27FC236}">
                <a16:creationId xmlns:a16="http://schemas.microsoft.com/office/drawing/2014/main" id="{FDF7916A-5471-41C2-97AB-22E7D2F49457}"/>
              </a:ext>
            </a:extLst>
          </p:cNvPr>
          <p:cNvGraphicFramePr>
            <a:graphicFrameLocks noChangeAspect="1"/>
          </p:cNvGraphicFramePr>
          <p:nvPr>
            <p:extLst>
              <p:ext uri="{D42A27DB-BD31-4B8C-83A1-F6EECF244321}">
                <p14:modId xmlns:p14="http://schemas.microsoft.com/office/powerpoint/2010/main" val="4168740679"/>
              </p:ext>
            </p:extLst>
          </p:nvPr>
        </p:nvGraphicFramePr>
        <p:xfrm>
          <a:off x="3059272" y="2276271"/>
          <a:ext cx="261937" cy="247650"/>
        </p:xfrm>
        <a:graphic>
          <a:graphicData uri="http://schemas.openxmlformats.org/presentationml/2006/ole">
            <mc:AlternateContent xmlns:mc="http://schemas.openxmlformats.org/markup-compatibility/2006">
              <mc:Choice xmlns:v="urn:schemas-microsoft-com:vml" Requires="v">
                <p:oleObj spid="_x0000_s38145" name="Equation" r:id="rId5" imgW="241200" imgH="228600" progId="Equation.DSMT4">
                  <p:embed/>
                </p:oleObj>
              </mc:Choice>
              <mc:Fallback>
                <p:oleObj name="Equation" r:id="rId5" imgW="241200" imgH="228600" progId="Equation.DSMT4">
                  <p:embed/>
                  <p:pic>
                    <p:nvPicPr>
                      <p:cNvPr id="83" name="Object 11">
                        <a:extLst>
                          <a:ext uri="{FF2B5EF4-FFF2-40B4-BE49-F238E27FC236}">
                            <a16:creationId xmlns:a16="http://schemas.microsoft.com/office/drawing/2014/main" id="{FDF7916A-5471-41C2-97AB-22E7D2F49457}"/>
                          </a:ext>
                        </a:extLst>
                      </p:cNvPr>
                      <p:cNvPicPr>
                        <a:picLocks noChangeAspect="1" noChangeArrowheads="1"/>
                      </p:cNvPicPr>
                      <p:nvPr/>
                    </p:nvPicPr>
                    <p:blipFill>
                      <a:blip r:embed="rId6"/>
                      <a:srcRect/>
                      <a:stretch>
                        <a:fillRect/>
                      </a:stretch>
                    </p:blipFill>
                    <p:spPr bwMode="auto">
                      <a:xfrm>
                        <a:off x="3059272" y="2276271"/>
                        <a:ext cx="261937" cy="247650"/>
                      </a:xfrm>
                      <a:prstGeom prst="rect">
                        <a:avLst/>
                      </a:prstGeom>
                      <a:noFill/>
                      <a:extLst/>
                    </p:spPr>
                  </p:pic>
                </p:oleObj>
              </mc:Fallback>
            </mc:AlternateContent>
          </a:graphicData>
        </a:graphic>
      </p:graphicFrame>
      <p:graphicFrame>
        <p:nvGraphicFramePr>
          <p:cNvPr id="87" name="Object 11">
            <a:extLst>
              <a:ext uri="{FF2B5EF4-FFF2-40B4-BE49-F238E27FC236}">
                <a16:creationId xmlns:a16="http://schemas.microsoft.com/office/drawing/2014/main" id="{B79C1FE2-52B1-4A82-9671-04559AEF08AE}"/>
              </a:ext>
            </a:extLst>
          </p:cNvPr>
          <p:cNvGraphicFramePr>
            <a:graphicFrameLocks noChangeAspect="1"/>
          </p:cNvGraphicFramePr>
          <p:nvPr>
            <p:extLst>
              <p:ext uri="{D42A27DB-BD31-4B8C-83A1-F6EECF244321}">
                <p14:modId xmlns:p14="http://schemas.microsoft.com/office/powerpoint/2010/main" val="1368481753"/>
              </p:ext>
            </p:extLst>
          </p:nvPr>
        </p:nvGraphicFramePr>
        <p:xfrm>
          <a:off x="6514739" y="2252662"/>
          <a:ext cx="371475" cy="357188"/>
        </p:xfrm>
        <a:graphic>
          <a:graphicData uri="http://schemas.openxmlformats.org/presentationml/2006/ole">
            <mc:AlternateContent xmlns:mc="http://schemas.openxmlformats.org/markup-compatibility/2006">
              <mc:Choice xmlns:v="urn:schemas-microsoft-com:vml" Requires="v">
                <p:oleObj spid="_x0000_s38146" name="Equation" r:id="rId7" imgW="342720" imgH="330120" progId="Equation.DSMT4">
                  <p:embed/>
                </p:oleObj>
              </mc:Choice>
              <mc:Fallback>
                <p:oleObj name="Equation" r:id="rId7" imgW="342720" imgH="330120" progId="Equation.DSMT4">
                  <p:embed/>
                  <p:pic>
                    <p:nvPicPr>
                      <p:cNvPr id="87" name="Object 11">
                        <a:extLst>
                          <a:ext uri="{FF2B5EF4-FFF2-40B4-BE49-F238E27FC236}">
                            <a16:creationId xmlns:a16="http://schemas.microsoft.com/office/drawing/2014/main" id="{B79C1FE2-52B1-4A82-9671-04559AEF08AE}"/>
                          </a:ext>
                        </a:extLst>
                      </p:cNvPr>
                      <p:cNvPicPr>
                        <a:picLocks noChangeAspect="1" noChangeArrowheads="1"/>
                      </p:cNvPicPr>
                      <p:nvPr/>
                    </p:nvPicPr>
                    <p:blipFill>
                      <a:blip r:embed="rId8"/>
                      <a:srcRect/>
                      <a:stretch>
                        <a:fillRect/>
                      </a:stretch>
                    </p:blipFill>
                    <p:spPr bwMode="auto">
                      <a:xfrm>
                        <a:off x="6514739" y="2252662"/>
                        <a:ext cx="371475" cy="357188"/>
                      </a:xfrm>
                      <a:prstGeom prst="rect">
                        <a:avLst/>
                      </a:prstGeom>
                      <a:noFill/>
                      <a:extLst/>
                    </p:spPr>
                  </p:pic>
                </p:oleObj>
              </mc:Fallback>
            </mc:AlternateContent>
          </a:graphicData>
        </a:graphic>
      </p:graphicFrame>
      <p:graphicFrame>
        <p:nvGraphicFramePr>
          <p:cNvPr id="88" name="Object 11">
            <a:extLst>
              <a:ext uri="{FF2B5EF4-FFF2-40B4-BE49-F238E27FC236}">
                <a16:creationId xmlns:a16="http://schemas.microsoft.com/office/drawing/2014/main" id="{A5E0EB13-223A-46FA-AECD-83203FE9C9C5}"/>
              </a:ext>
            </a:extLst>
          </p:cNvPr>
          <p:cNvGraphicFramePr>
            <a:graphicFrameLocks noChangeAspect="1"/>
          </p:cNvGraphicFramePr>
          <p:nvPr>
            <p:extLst/>
          </p:nvPr>
        </p:nvGraphicFramePr>
        <p:xfrm>
          <a:off x="2841625" y="2609850"/>
          <a:ext cx="261938" cy="358775"/>
        </p:xfrm>
        <a:graphic>
          <a:graphicData uri="http://schemas.openxmlformats.org/presentationml/2006/ole">
            <mc:AlternateContent xmlns:mc="http://schemas.openxmlformats.org/markup-compatibility/2006">
              <mc:Choice xmlns:v="urn:schemas-microsoft-com:vml" Requires="v">
                <p:oleObj spid="_x0000_s38147" name="Equation" r:id="rId9" imgW="241200" imgH="330120" progId="Equation.DSMT4">
                  <p:embed/>
                </p:oleObj>
              </mc:Choice>
              <mc:Fallback>
                <p:oleObj name="Equation" r:id="rId9" imgW="241200" imgH="330120" progId="Equation.DSMT4">
                  <p:embed/>
                  <p:pic>
                    <p:nvPicPr>
                      <p:cNvPr id="88" name="Object 11">
                        <a:extLst>
                          <a:ext uri="{FF2B5EF4-FFF2-40B4-BE49-F238E27FC236}">
                            <a16:creationId xmlns:a16="http://schemas.microsoft.com/office/drawing/2014/main" id="{A5E0EB13-223A-46FA-AECD-83203FE9C9C5}"/>
                          </a:ext>
                        </a:extLst>
                      </p:cNvPr>
                      <p:cNvPicPr>
                        <a:picLocks noChangeAspect="1" noChangeArrowheads="1"/>
                      </p:cNvPicPr>
                      <p:nvPr/>
                    </p:nvPicPr>
                    <p:blipFill>
                      <a:blip r:embed="rId10"/>
                      <a:srcRect/>
                      <a:stretch>
                        <a:fillRect/>
                      </a:stretch>
                    </p:blipFill>
                    <p:spPr bwMode="auto">
                      <a:xfrm>
                        <a:off x="2841625" y="2609850"/>
                        <a:ext cx="261938" cy="358775"/>
                      </a:xfrm>
                      <a:prstGeom prst="rect">
                        <a:avLst/>
                      </a:prstGeom>
                      <a:noFill/>
                      <a:extLst/>
                    </p:spPr>
                  </p:pic>
                </p:oleObj>
              </mc:Fallback>
            </mc:AlternateContent>
          </a:graphicData>
        </a:graphic>
      </p:graphicFrame>
      <p:graphicFrame>
        <p:nvGraphicFramePr>
          <p:cNvPr id="89" name="Object 11">
            <a:extLst>
              <a:ext uri="{FF2B5EF4-FFF2-40B4-BE49-F238E27FC236}">
                <a16:creationId xmlns:a16="http://schemas.microsoft.com/office/drawing/2014/main" id="{FF842691-17E2-49AF-B635-7B9C83DB7005}"/>
              </a:ext>
            </a:extLst>
          </p:cNvPr>
          <p:cNvGraphicFramePr>
            <a:graphicFrameLocks noChangeAspect="1"/>
          </p:cNvGraphicFramePr>
          <p:nvPr>
            <p:extLst>
              <p:ext uri="{D42A27DB-BD31-4B8C-83A1-F6EECF244321}">
                <p14:modId xmlns:p14="http://schemas.microsoft.com/office/powerpoint/2010/main" val="3601098532"/>
              </p:ext>
            </p:extLst>
          </p:nvPr>
        </p:nvGraphicFramePr>
        <p:xfrm>
          <a:off x="3279775" y="2653375"/>
          <a:ext cx="330200" cy="247650"/>
        </p:xfrm>
        <a:graphic>
          <a:graphicData uri="http://schemas.openxmlformats.org/presentationml/2006/ole">
            <mc:AlternateContent xmlns:mc="http://schemas.openxmlformats.org/markup-compatibility/2006">
              <mc:Choice xmlns:v="urn:schemas-microsoft-com:vml" Requires="v">
                <p:oleObj spid="_x0000_s38148" name="Equation" r:id="rId11" imgW="304560" imgH="228600" progId="Equation.DSMT4">
                  <p:embed/>
                </p:oleObj>
              </mc:Choice>
              <mc:Fallback>
                <p:oleObj name="Equation" r:id="rId11" imgW="304560" imgH="228600" progId="Equation.DSMT4">
                  <p:embed/>
                  <p:pic>
                    <p:nvPicPr>
                      <p:cNvPr id="89" name="Object 11">
                        <a:extLst>
                          <a:ext uri="{FF2B5EF4-FFF2-40B4-BE49-F238E27FC236}">
                            <a16:creationId xmlns:a16="http://schemas.microsoft.com/office/drawing/2014/main" id="{FF842691-17E2-49AF-B635-7B9C83DB7005}"/>
                          </a:ext>
                        </a:extLst>
                      </p:cNvPr>
                      <p:cNvPicPr>
                        <a:picLocks noChangeAspect="1" noChangeArrowheads="1"/>
                      </p:cNvPicPr>
                      <p:nvPr/>
                    </p:nvPicPr>
                    <p:blipFill>
                      <a:blip r:embed="rId12"/>
                      <a:srcRect/>
                      <a:stretch>
                        <a:fillRect/>
                      </a:stretch>
                    </p:blipFill>
                    <p:spPr bwMode="auto">
                      <a:xfrm>
                        <a:off x="3279775" y="2653375"/>
                        <a:ext cx="330200" cy="247650"/>
                      </a:xfrm>
                      <a:prstGeom prst="rect">
                        <a:avLst/>
                      </a:prstGeom>
                      <a:noFill/>
                      <a:extLst/>
                    </p:spPr>
                  </p:pic>
                </p:oleObj>
              </mc:Fallback>
            </mc:AlternateContent>
          </a:graphicData>
        </a:graphic>
      </p:graphicFrame>
      <p:pic>
        <p:nvPicPr>
          <p:cNvPr id="3" name="图片 2">
            <a:extLst>
              <a:ext uri="{FF2B5EF4-FFF2-40B4-BE49-F238E27FC236}">
                <a16:creationId xmlns:a16="http://schemas.microsoft.com/office/drawing/2014/main" id="{943E2A32-6A9C-4129-B476-08975555CE88}"/>
              </a:ext>
            </a:extLst>
          </p:cNvPr>
          <p:cNvPicPr>
            <a:picLocks noChangeAspect="1"/>
          </p:cNvPicPr>
          <p:nvPr/>
        </p:nvPicPr>
        <p:blipFill rotWithShape="1">
          <a:blip r:embed="rId13"/>
          <a:srcRect t="15240"/>
          <a:stretch/>
        </p:blipFill>
        <p:spPr>
          <a:xfrm>
            <a:off x="2752219" y="3062620"/>
            <a:ext cx="3163311" cy="600936"/>
          </a:xfrm>
          <a:prstGeom prst="rect">
            <a:avLst/>
          </a:prstGeom>
        </p:spPr>
      </p:pic>
      <p:pic>
        <p:nvPicPr>
          <p:cNvPr id="4" name="图片 3">
            <a:extLst>
              <a:ext uri="{FF2B5EF4-FFF2-40B4-BE49-F238E27FC236}">
                <a16:creationId xmlns:a16="http://schemas.microsoft.com/office/drawing/2014/main" id="{2BDE36F2-4C5B-400C-B287-CB632B01166A}"/>
              </a:ext>
            </a:extLst>
          </p:cNvPr>
          <p:cNvPicPr>
            <a:picLocks noChangeAspect="1"/>
          </p:cNvPicPr>
          <p:nvPr/>
        </p:nvPicPr>
        <p:blipFill>
          <a:blip r:embed="rId14"/>
          <a:stretch>
            <a:fillRect/>
          </a:stretch>
        </p:blipFill>
        <p:spPr>
          <a:xfrm>
            <a:off x="2640783" y="4013048"/>
            <a:ext cx="3561580" cy="662894"/>
          </a:xfrm>
          <a:prstGeom prst="rect">
            <a:avLst/>
          </a:prstGeom>
        </p:spPr>
      </p:pic>
      <p:pic>
        <p:nvPicPr>
          <p:cNvPr id="6" name="图片 5">
            <a:extLst>
              <a:ext uri="{FF2B5EF4-FFF2-40B4-BE49-F238E27FC236}">
                <a16:creationId xmlns:a16="http://schemas.microsoft.com/office/drawing/2014/main" id="{B83F311C-1E6D-4BF6-980F-855F20BDEC1C}"/>
              </a:ext>
            </a:extLst>
          </p:cNvPr>
          <p:cNvPicPr>
            <a:picLocks noChangeAspect="1"/>
          </p:cNvPicPr>
          <p:nvPr/>
        </p:nvPicPr>
        <p:blipFill>
          <a:blip r:embed="rId15"/>
          <a:stretch>
            <a:fillRect/>
          </a:stretch>
        </p:blipFill>
        <p:spPr>
          <a:xfrm>
            <a:off x="3318034" y="5719475"/>
            <a:ext cx="1948497" cy="591268"/>
          </a:xfrm>
          <a:prstGeom prst="rect">
            <a:avLst/>
          </a:prstGeom>
          <a:ln>
            <a:solidFill>
              <a:srgbClr val="C00000"/>
            </a:solidFill>
          </a:ln>
        </p:spPr>
      </p:pic>
      <p:graphicFrame>
        <p:nvGraphicFramePr>
          <p:cNvPr id="21" name="Object 11">
            <a:extLst>
              <a:ext uri="{FF2B5EF4-FFF2-40B4-BE49-F238E27FC236}">
                <a16:creationId xmlns:a16="http://schemas.microsoft.com/office/drawing/2014/main" id="{A1B65CE0-4F82-4383-907F-B4AD4B97F8E5}"/>
              </a:ext>
            </a:extLst>
          </p:cNvPr>
          <p:cNvGraphicFramePr>
            <a:graphicFrameLocks noChangeAspect="1"/>
          </p:cNvGraphicFramePr>
          <p:nvPr>
            <p:extLst>
              <p:ext uri="{D42A27DB-BD31-4B8C-83A1-F6EECF244321}">
                <p14:modId xmlns:p14="http://schemas.microsoft.com/office/powerpoint/2010/main" val="2295408621"/>
              </p:ext>
            </p:extLst>
          </p:nvPr>
        </p:nvGraphicFramePr>
        <p:xfrm>
          <a:off x="6062663" y="5261896"/>
          <a:ext cx="2028825" cy="385762"/>
        </p:xfrm>
        <a:graphic>
          <a:graphicData uri="http://schemas.openxmlformats.org/presentationml/2006/ole">
            <mc:AlternateContent xmlns:mc="http://schemas.openxmlformats.org/markup-compatibility/2006">
              <mc:Choice xmlns:v="urn:schemas-microsoft-com:vml" Requires="v">
                <p:oleObj spid="_x0000_s38149" name="Equation" r:id="rId16" imgW="1866600" imgH="355320" progId="Equation.DSMT4">
                  <p:embed/>
                </p:oleObj>
              </mc:Choice>
              <mc:Fallback>
                <p:oleObj name="Equation" r:id="rId16" imgW="1866600" imgH="355320" progId="Equation.DSMT4">
                  <p:embed/>
                  <p:pic>
                    <p:nvPicPr>
                      <p:cNvPr id="79" name="Object 11">
                        <a:extLst>
                          <a:ext uri="{FF2B5EF4-FFF2-40B4-BE49-F238E27FC236}">
                            <a16:creationId xmlns:a16="http://schemas.microsoft.com/office/drawing/2014/main" id="{EC6E1E29-E1FF-4771-9C4D-FB1FA0017D95}"/>
                          </a:ext>
                        </a:extLst>
                      </p:cNvPr>
                      <p:cNvPicPr>
                        <a:picLocks noChangeAspect="1" noChangeArrowheads="1"/>
                      </p:cNvPicPr>
                      <p:nvPr/>
                    </p:nvPicPr>
                    <p:blipFill>
                      <a:blip r:embed="rId17"/>
                      <a:srcRect/>
                      <a:stretch>
                        <a:fillRect/>
                      </a:stretch>
                    </p:blipFill>
                    <p:spPr bwMode="auto">
                      <a:xfrm>
                        <a:off x="6062663" y="5261896"/>
                        <a:ext cx="2028825" cy="385762"/>
                      </a:xfrm>
                      <a:prstGeom prst="rect">
                        <a:avLst/>
                      </a:prstGeom>
                      <a:noFill/>
                      <a:extLst/>
                    </p:spPr>
                  </p:pic>
                </p:oleObj>
              </mc:Fallback>
            </mc:AlternateContent>
          </a:graphicData>
        </a:graphic>
      </p:graphicFrame>
      <p:sp>
        <p:nvSpPr>
          <p:cNvPr id="7" name="矩形 6">
            <a:extLst>
              <a:ext uri="{FF2B5EF4-FFF2-40B4-BE49-F238E27FC236}">
                <a16:creationId xmlns:a16="http://schemas.microsoft.com/office/drawing/2014/main" id="{5D405EA0-C0A2-46C6-A124-F3872E742F0C}"/>
              </a:ext>
            </a:extLst>
          </p:cNvPr>
          <p:cNvSpPr/>
          <p:nvPr/>
        </p:nvSpPr>
        <p:spPr>
          <a:xfrm>
            <a:off x="6039545" y="5253038"/>
            <a:ext cx="2088515" cy="3857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3" name="Object 11">
            <a:extLst>
              <a:ext uri="{FF2B5EF4-FFF2-40B4-BE49-F238E27FC236}">
                <a16:creationId xmlns:a16="http://schemas.microsoft.com/office/drawing/2014/main" id="{509211D6-8215-48F0-BCAB-EEB1717EB6F4}"/>
              </a:ext>
            </a:extLst>
          </p:cNvPr>
          <p:cNvGraphicFramePr>
            <a:graphicFrameLocks noChangeAspect="1"/>
          </p:cNvGraphicFramePr>
          <p:nvPr>
            <p:extLst>
              <p:ext uri="{D42A27DB-BD31-4B8C-83A1-F6EECF244321}">
                <p14:modId xmlns:p14="http://schemas.microsoft.com/office/powerpoint/2010/main" val="2442025925"/>
              </p:ext>
            </p:extLst>
          </p:nvPr>
        </p:nvGraphicFramePr>
        <p:xfrm>
          <a:off x="5598319" y="5670101"/>
          <a:ext cx="867569" cy="685707"/>
        </p:xfrm>
        <a:graphic>
          <a:graphicData uri="http://schemas.openxmlformats.org/presentationml/2006/ole">
            <mc:AlternateContent xmlns:mc="http://schemas.openxmlformats.org/markup-compatibility/2006">
              <mc:Choice xmlns:v="urn:schemas-microsoft-com:vml" Requires="v">
                <p:oleObj spid="_x0000_s38150" name="Equation" r:id="rId18" imgW="850680" imgH="672840" progId="Equation.DSMT4">
                  <p:embed/>
                </p:oleObj>
              </mc:Choice>
              <mc:Fallback>
                <p:oleObj name="Equation" r:id="rId18" imgW="850680" imgH="672840" progId="Equation.DSMT4">
                  <p:embed/>
                  <p:pic>
                    <p:nvPicPr>
                      <p:cNvPr id="21" name="Object 11">
                        <a:extLst>
                          <a:ext uri="{FF2B5EF4-FFF2-40B4-BE49-F238E27FC236}">
                            <a16:creationId xmlns:a16="http://schemas.microsoft.com/office/drawing/2014/main" id="{A1B65CE0-4F82-4383-907F-B4AD4B97F8E5}"/>
                          </a:ext>
                        </a:extLst>
                      </p:cNvPr>
                      <p:cNvPicPr>
                        <a:picLocks noChangeAspect="1" noChangeArrowheads="1"/>
                      </p:cNvPicPr>
                      <p:nvPr/>
                    </p:nvPicPr>
                    <p:blipFill>
                      <a:blip r:embed="rId19"/>
                      <a:srcRect/>
                      <a:stretch>
                        <a:fillRect/>
                      </a:stretch>
                    </p:blipFill>
                    <p:spPr bwMode="auto">
                      <a:xfrm>
                        <a:off x="5598319" y="5670101"/>
                        <a:ext cx="867569" cy="685707"/>
                      </a:xfrm>
                      <a:prstGeom prst="rect">
                        <a:avLst/>
                      </a:prstGeom>
                      <a:noFill/>
                      <a:extLst/>
                    </p:spPr>
                  </p:pic>
                </p:oleObj>
              </mc:Fallback>
            </mc:AlternateContent>
          </a:graphicData>
        </a:graphic>
      </p:graphicFrame>
      <p:graphicFrame>
        <p:nvGraphicFramePr>
          <p:cNvPr id="24" name="Object 11">
            <a:extLst>
              <a:ext uri="{FF2B5EF4-FFF2-40B4-BE49-F238E27FC236}">
                <a16:creationId xmlns:a16="http://schemas.microsoft.com/office/drawing/2014/main" id="{6B416B16-2EDE-4559-A85A-E79A1FBA46B8}"/>
              </a:ext>
            </a:extLst>
          </p:cNvPr>
          <p:cNvGraphicFramePr>
            <a:graphicFrameLocks noChangeAspect="1"/>
          </p:cNvGraphicFramePr>
          <p:nvPr>
            <p:extLst>
              <p:ext uri="{D42A27DB-BD31-4B8C-83A1-F6EECF244321}">
                <p14:modId xmlns:p14="http://schemas.microsoft.com/office/powerpoint/2010/main" val="1567443093"/>
              </p:ext>
            </p:extLst>
          </p:nvPr>
        </p:nvGraphicFramePr>
        <p:xfrm>
          <a:off x="3457575" y="2262650"/>
          <a:ext cx="1260475" cy="334963"/>
        </p:xfrm>
        <a:graphic>
          <a:graphicData uri="http://schemas.openxmlformats.org/presentationml/2006/ole">
            <mc:AlternateContent xmlns:mc="http://schemas.openxmlformats.org/markup-compatibility/2006">
              <mc:Choice xmlns:v="urn:schemas-microsoft-com:vml" Requires="v">
                <p:oleObj spid="_x0000_s38151" name="Equation" r:id="rId20" imgW="1333440" imgH="355320" progId="Equation.DSMT4">
                  <p:embed/>
                </p:oleObj>
              </mc:Choice>
              <mc:Fallback>
                <p:oleObj name="Equation" r:id="rId20" imgW="1333440" imgH="355320" progId="Equation.DSMT4">
                  <p:embed/>
                  <p:pic>
                    <p:nvPicPr>
                      <p:cNvPr id="83" name="Object 11">
                        <a:extLst>
                          <a:ext uri="{FF2B5EF4-FFF2-40B4-BE49-F238E27FC236}">
                            <a16:creationId xmlns:a16="http://schemas.microsoft.com/office/drawing/2014/main" id="{FDF7916A-5471-41C2-97AB-22E7D2F49457}"/>
                          </a:ext>
                        </a:extLst>
                      </p:cNvPr>
                      <p:cNvPicPr>
                        <a:picLocks noChangeAspect="1" noChangeArrowheads="1"/>
                      </p:cNvPicPr>
                      <p:nvPr/>
                    </p:nvPicPr>
                    <p:blipFill>
                      <a:blip r:embed="rId21"/>
                      <a:srcRect/>
                      <a:stretch>
                        <a:fillRect/>
                      </a:stretch>
                    </p:blipFill>
                    <p:spPr bwMode="auto">
                      <a:xfrm>
                        <a:off x="3457575" y="2262650"/>
                        <a:ext cx="1260475" cy="334963"/>
                      </a:xfrm>
                      <a:prstGeom prst="rect">
                        <a:avLst/>
                      </a:prstGeom>
                      <a:noFill/>
                      <a:extLst/>
                    </p:spPr>
                  </p:pic>
                </p:oleObj>
              </mc:Fallback>
            </mc:AlternateContent>
          </a:graphicData>
        </a:graphic>
      </p:graphicFrame>
      <p:graphicFrame>
        <p:nvGraphicFramePr>
          <p:cNvPr id="25" name="Object 11">
            <a:extLst>
              <a:ext uri="{FF2B5EF4-FFF2-40B4-BE49-F238E27FC236}">
                <a16:creationId xmlns:a16="http://schemas.microsoft.com/office/drawing/2014/main" id="{0A13E7D0-6228-4D24-A76D-16F031B39101}"/>
              </a:ext>
            </a:extLst>
          </p:cNvPr>
          <p:cNvGraphicFramePr>
            <a:graphicFrameLocks noChangeAspect="1"/>
          </p:cNvGraphicFramePr>
          <p:nvPr>
            <p:extLst>
              <p:ext uri="{D42A27DB-BD31-4B8C-83A1-F6EECF244321}">
                <p14:modId xmlns:p14="http://schemas.microsoft.com/office/powerpoint/2010/main" val="2255935398"/>
              </p:ext>
            </p:extLst>
          </p:nvPr>
        </p:nvGraphicFramePr>
        <p:xfrm>
          <a:off x="5938838" y="2609850"/>
          <a:ext cx="263525" cy="371475"/>
        </p:xfrm>
        <a:graphic>
          <a:graphicData uri="http://schemas.openxmlformats.org/presentationml/2006/ole">
            <mc:AlternateContent xmlns:mc="http://schemas.openxmlformats.org/markup-compatibility/2006">
              <mc:Choice xmlns:v="urn:schemas-microsoft-com:vml" Requires="v">
                <p:oleObj spid="_x0000_s38152" name="Equation" r:id="rId22" imgW="215640" imgH="304560" progId="Equation.DSMT4">
                  <p:embed/>
                </p:oleObj>
              </mc:Choice>
              <mc:Fallback>
                <p:oleObj name="Equation" r:id="rId22" imgW="215640" imgH="304560" progId="Equation.DSMT4">
                  <p:embed/>
                  <p:pic>
                    <p:nvPicPr>
                      <p:cNvPr id="89" name="Object 11">
                        <a:extLst>
                          <a:ext uri="{FF2B5EF4-FFF2-40B4-BE49-F238E27FC236}">
                            <a16:creationId xmlns:a16="http://schemas.microsoft.com/office/drawing/2014/main" id="{FF842691-17E2-49AF-B635-7B9C83DB7005}"/>
                          </a:ext>
                        </a:extLst>
                      </p:cNvPr>
                      <p:cNvPicPr>
                        <a:picLocks noChangeAspect="1" noChangeArrowheads="1"/>
                      </p:cNvPicPr>
                      <p:nvPr/>
                    </p:nvPicPr>
                    <p:blipFill>
                      <a:blip r:embed="rId23"/>
                      <a:srcRect/>
                      <a:stretch>
                        <a:fillRect/>
                      </a:stretch>
                    </p:blipFill>
                    <p:spPr bwMode="auto">
                      <a:xfrm>
                        <a:off x="5938838" y="2609850"/>
                        <a:ext cx="263525" cy="371475"/>
                      </a:xfrm>
                      <a:prstGeom prst="rect">
                        <a:avLst/>
                      </a:prstGeom>
                      <a:noFill/>
                      <a:extLst/>
                    </p:spPr>
                  </p:pic>
                </p:oleObj>
              </mc:Fallback>
            </mc:AlternateContent>
          </a:graphicData>
        </a:graphic>
      </p:graphicFrame>
      <p:graphicFrame>
        <p:nvGraphicFramePr>
          <p:cNvPr id="26" name="Object 11">
            <a:extLst>
              <a:ext uri="{FF2B5EF4-FFF2-40B4-BE49-F238E27FC236}">
                <a16:creationId xmlns:a16="http://schemas.microsoft.com/office/drawing/2014/main" id="{EC6E1E29-E1FF-4771-9C4D-FB1FA0017D95}"/>
              </a:ext>
            </a:extLst>
          </p:cNvPr>
          <p:cNvGraphicFramePr>
            <a:graphicFrameLocks noChangeAspect="1"/>
          </p:cNvGraphicFramePr>
          <p:nvPr>
            <p:extLst/>
          </p:nvPr>
        </p:nvGraphicFramePr>
        <p:xfrm>
          <a:off x="4016375" y="1473200"/>
          <a:ext cx="317500" cy="357188"/>
        </p:xfrm>
        <a:graphic>
          <a:graphicData uri="http://schemas.openxmlformats.org/presentationml/2006/ole">
            <mc:AlternateContent xmlns:mc="http://schemas.openxmlformats.org/markup-compatibility/2006">
              <mc:Choice xmlns:v="urn:schemas-microsoft-com:vml" Requires="v">
                <p:oleObj spid="_x0000_s38153" name="Equation" r:id="rId24" imgW="291960" imgH="330120" progId="Equation.DSMT4">
                  <p:embed/>
                </p:oleObj>
              </mc:Choice>
              <mc:Fallback>
                <p:oleObj name="Equation" r:id="rId24" imgW="291960" imgH="330120" progId="Equation.DSMT4">
                  <p:embed/>
                  <p:pic>
                    <p:nvPicPr>
                      <p:cNvPr id="79" name="Object 11">
                        <a:extLst>
                          <a:ext uri="{FF2B5EF4-FFF2-40B4-BE49-F238E27FC236}">
                            <a16:creationId xmlns:a16="http://schemas.microsoft.com/office/drawing/2014/main" id="{EC6E1E29-E1FF-4771-9C4D-FB1FA0017D95}"/>
                          </a:ext>
                        </a:extLst>
                      </p:cNvPr>
                      <p:cNvPicPr>
                        <a:picLocks noChangeAspect="1" noChangeArrowheads="1"/>
                      </p:cNvPicPr>
                      <p:nvPr/>
                    </p:nvPicPr>
                    <p:blipFill>
                      <a:blip r:embed="rId25"/>
                      <a:srcRect/>
                      <a:stretch>
                        <a:fillRect/>
                      </a:stretch>
                    </p:blipFill>
                    <p:spPr bwMode="auto">
                      <a:xfrm>
                        <a:off x="4016375" y="1473200"/>
                        <a:ext cx="317500" cy="357188"/>
                      </a:xfrm>
                      <a:prstGeom prst="rect">
                        <a:avLst/>
                      </a:prstGeom>
                      <a:noFill/>
                      <a:extLst/>
                    </p:spPr>
                  </p:pic>
                </p:oleObj>
              </mc:Fallback>
            </mc:AlternateContent>
          </a:graphicData>
        </a:graphic>
      </p:graphicFrame>
      <p:graphicFrame>
        <p:nvGraphicFramePr>
          <p:cNvPr id="27" name="Object 11">
            <a:extLst>
              <a:ext uri="{FF2B5EF4-FFF2-40B4-BE49-F238E27FC236}">
                <a16:creationId xmlns:a16="http://schemas.microsoft.com/office/drawing/2014/main" id="{B25ED454-09B0-4C41-BDAE-1923D91421F7}"/>
              </a:ext>
            </a:extLst>
          </p:cNvPr>
          <p:cNvGraphicFramePr>
            <a:graphicFrameLocks noChangeAspect="1"/>
          </p:cNvGraphicFramePr>
          <p:nvPr>
            <p:extLst>
              <p:ext uri="{D42A27DB-BD31-4B8C-83A1-F6EECF244321}">
                <p14:modId xmlns:p14="http://schemas.microsoft.com/office/powerpoint/2010/main" val="2347559473"/>
              </p:ext>
            </p:extLst>
          </p:nvPr>
        </p:nvGraphicFramePr>
        <p:xfrm>
          <a:off x="6036469" y="1490529"/>
          <a:ext cx="331788" cy="357188"/>
        </p:xfrm>
        <a:graphic>
          <a:graphicData uri="http://schemas.openxmlformats.org/presentationml/2006/ole">
            <mc:AlternateContent xmlns:mc="http://schemas.openxmlformats.org/markup-compatibility/2006">
              <mc:Choice xmlns:v="urn:schemas-microsoft-com:vml" Requires="v">
                <p:oleObj spid="_x0000_s38154" name="Equation" r:id="rId26" imgW="304560" imgH="330120" progId="Equation.DSMT4">
                  <p:embed/>
                </p:oleObj>
              </mc:Choice>
              <mc:Fallback>
                <p:oleObj name="Equation" r:id="rId26" imgW="304560" imgH="330120" progId="Equation.DSMT4">
                  <p:embed/>
                  <p:pic>
                    <p:nvPicPr>
                      <p:cNvPr id="80" name="Object 11">
                        <a:extLst>
                          <a:ext uri="{FF2B5EF4-FFF2-40B4-BE49-F238E27FC236}">
                            <a16:creationId xmlns:a16="http://schemas.microsoft.com/office/drawing/2014/main" id="{B25ED454-09B0-4C41-BDAE-1923D91421F7}"/>
                          </a:ext>
                        </a:extLst>
                      </p:cNvPr>
                      <p:cNvPicPr>
                        <a:picLocks noChangeAspect="1" noChangeArrowheads="1"/>
                      </p:cNvPicPr>
                      <p:nvPr/>
                    </p:nvPicPr>
                    <p:blipFill>
                      <a:blip r:embed="rId27"/>
                      <a:srcRect/>
                      <a:stretch>
                        <a:fillRect/>
                      </a:stretch>
                    </p:blipFill>
                    <p:spPr bwMode="auto">
                      <a:xfrm>
                        <a:off x="6036469" y="1490529"/>
                        <a:ext cx="331788" cy="357188"/>
                      </a:xfrm>
                      <a:prstGeom prst="rect">
                        <a:avLst/>
                      </a:prstGeom>
                      <a:noFill/>
                      <a:extLst/>
                    </p:spPr>
                  </p:pic>
                </p:oleObj>
              </mc:Fallback>
            </mc:AlternateContent>
          </a:graphicData>
        </a:graphic>
      </p:graphicFrame>
      <p:graphicFrame>
        <p:nvGraphicFramePr>
          <p:cNvPr id="28"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2207787396"/>
              </p:ext>
            </p:extLst>
          </p:nvPr>
        </p:nvGraphicFramePr>
        <p:xfrm>
          <a:off x="2114731" y="4644143"/>
          <a:ext cx="4748212" cy="733909"/>
        </p:xfrm>
        <a:graphic>
          <a:graphicData uri="http://schemas.openxmlformats.org/presentationml/2006/ole">
            <mc:AlternateContent xmlns:mc="http://schemas.openxmlformats.org/markup-compatibility/2006">
              <mc:Choice xmlns:v="urn:schemas-microsoft-com:vml" Requires="v">
                <p:oleObj spid="_x0000_s38155" name="Equation" r:id="rId28" imgW="4736880" imgH="723600" progId="Equation.DSMT4">
                  <p:embed/>
                </p:oleObj>
              </mc:Choice>
              <mc:Fallback>
                <p:oleObj name="Equation" r:id="rId28" imgW="4736880" imgH="723600" progId="Equation.DSMT4">
                  <p:embed/>
                  <p:pic>
                    <p:nvPicPr>
                      <p:cNvPr id="110"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29"/>
                      <a:srcRect/>
                      <a:stretch>
                        <a:fillRect/>
                      </a:stretch>
                    </p:blipFill>
                    <p:spPr bwMode="auto">
                      <a:xfrm>
                        <a:off x="2114731" y="4644143"/>
                        <a:ext cx="4748212" cy="733909"/>
                      </a:xfrm>
                      <a:prstGeom prst="rect">
                        <a:avLst/>
                      </a:prstGeom>
                      <a:noFill/>
                      <a:ln w="19050">
                        <a:noFill/>
                      </a:ln>
                    </p:spPr>
                  </p:pic>
                </p:oleObj>
              </mc:Fallback>
            </mc:AlternateContent>
          </a:graphicData>
        </a:graphic>
      </p:graphicFrame>
    </p:spTree>
    <p:extLst>
      <p:ext uri="{BB962C8B-B14F-4D97-AF65-F5344CB8AC3E}">
        <p14:creationId xmlns:p14="http://schemas.microsoft.com/office/powerpoint/2010/main" val="5065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042547"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Beam s</a:t>
            </a:r>
            <a:r>
              <a:rPr lang="en-US" altLang="zh-CN" sz="3200" b="1" dirty="0" smtClean="0">
                <a:solidFill>
                  <a:schemeClr val="tx2"/>
                </a:solidFill>
                <a:latin typeface="Times New Roman" panose="02020603050405020304" pitchFamily="18" charset="0"/>
                <a:cs typeface="Times New Roman" panose="02020603050405020304" pitchFamily="18" charset="0"/>
              </a:rPr>
              <a:t>plit</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12572673"/>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Angle-domain perspective</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Analog beamformer generate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beams</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towards the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channel physical directions</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Consider               , generate a beam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on       at </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Array gain of      on       at frequency</a:t>
            </a: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For        on direction </a:t>
            </a: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Where </a:t>
            </a: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is </a:t>
            </a:r>
            <a:r>
              <a:rPr lang="en-US" altLang="zh-CN" sz="20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relative frequency</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0" name="Object 11">
            <a:extLst>
              <a:ext uri="{FF2B5EF4-FFF2-40B4-BE49-F238E27FC236}">
                <a16:creationId xmlns:a16="http://schemas.microsoft.com/office/drawing/2014/main" id="{CA083B2F-6814-429D-9E95-37AC008CD103}"/>
              </a:ext>
            </a:extLst>
          </p:cNvPr>
          <p:cNvGraphicFramePr>
            <a:graphicFrameLocks noChangeAspect="1"/>
          </p:cNvGraphicFramePr>
          <p:nvPr>
            <p:extLst>
              <p:ext uri="{D42A27DB-BD31-4B8C-83A1-F6EECF244321}">
                <p14:modId xmlns:p14="http://schemas.microsoft.com/office/powerpoint/2010/main" val="1997168973"/>
              </p:ext>
            </p:extLst>
          </p:nvPr>
        </p:nvGraphicFramePr>
        <p:xfrm>
          <a:off x="1960563" y="1838949"/>
          <a:ext cx="857250" cy="382587"/>
        </p:xfrm>
        <a:graphic>
          <a:graphicData uri="http://schemas.openxmlformats.org/presentationml/2006/ole">
            <mc:AlternateContent xmlns:mc="http://schemas.openxmlformats.org/markup-compatibility/2006">
              <mc:Choice xmlns:v="urn:schemas-microsoft-com:vml" Requires="v">
                <p:oleObj spid="_x0000_s35708" name="Equation" r:id="rId4" imgW="787320" imgH="355320" progId="Equation.DSMT4">
                  <p:embed/>
                </p:oleObj>
              </mc:Choice>
              <mc:Fallback>
                <p:oleObj name="Equation" r:id="rId4" imgW="787320" imgH="355320" progId="Equation.DSMT4">
                  <p:embed/>
                  <p:pic>
                    <p:nvPicPr>
                      <p:cNvPr id="51" name="Object 11">
                        <a:extLst>
                          <a:ext uri="{FF2B5EF4-FFF2-40B4-BE49-F238E27FC236}">
                            <a16:creationId xmlns:a16="http://schemas.microsoft.com/office/drawing/2014/main" id="{34B8B982-6A08-47CA-8AB5-C4B109E58D84}"/>
                          </a:ext>
                        </a:extLst>
                      </p:cNvPr>
                      <p:cNvPicPr>
                        <a:picLocks noChangeAspect="1" noChangeArrowheads="1"/>
                      </p:cNvPicPr>
                      <p:nvPr/>
                    </p:nvPicPr>
                    <p:blipFill>
                      <a:blip r:embed="rId5"/>
                      <a:srcRect/>
                      <a:stretch>
                        <a:fillRect/>
                      </a:stretch>
                    </p:blipFill>
                    <p:spPr bwMode="auto">
                      <a:xfrm>
                        <a:off x="1960563" y="1838949"/>
                        <a:ext cx="857250" cy="382587"/>
                      </a:xfrm>
                      <a:prstGeom prst="rect">
                        <a:avLst/>
                      </a:prstGeom>
                      <a:noFill/>
                      <a:extLst/>
                    </p:spPr>
                  </p:pic>
                </p:oleObj>
              </mc:Fallback>
            </mc:AlternateContent>
          </a:graphicData>
        </a:graphic>
      </p:graphicFrame>
      <p:graphicFrame>
        <p:nvGraphicFramePr>
          <p:cNvPr id="78" name="Object 11">
            <a:extLst>
              <a:ext uri="{FF2B5EF4-FFF2-40B4-BE49-F238E27FC236}">
                <a16:creationId xmlns:a16="http://schemas.microsoft.com/office/drawing/2014/main" id="{9E2BC49B-70AF-4D53-A6B2-C134C2F28BA7}"/>
              </a:ext>
            </a:extLst>
          </p:cNvPr>
          <p:cNvGraphicFramePr>
            <a:graphicFrameLocks noChangeAspect="1"/>
          </p:cNvGraphicFramePr>
          <p:nvPr>
            <p:extLst>
              <p:ext uri="{D42A27DB-BD31-4B8C-83A1-F6EECF244321}">
                <p14:modId xmlns:p14="http://schemas.microsoft.com/office/powerpoint/2010/main" val="488626155"/>
              </p:ext>
            </p:extLst>
          </p:nvPr>
        </p:nvGraphicFramePr>
        <p:xfrm>
          <a:off x="2649539" y="2246562"/>
          <a:ext cx="3629025" cy="669925"/>
        </p:xfrm>
        <a:graphic>
          <a:graphicData uri="http://schemas.openxmlformats.org/presentationml/2006/ole">
            <mc:AlternateContent xmlns:mc="http://schemas.openxmlformats.org/markup-compatibility/2006">
              <mc:Choice xmlns:v="urn:schemas-microsoft-com:vml" Requires="v">
                <p:oleObj spid="_x0000_s35709" name="Equation" r:id="rId6" imgW="3314520" imgH="622080" progId="Equation.DSMT4">
                  <p:embed/>
                </p:oleObj>
              </mc:Choice>
              <mc:Fallback>
                <p:oleObj name="Equation" r:id="rId6" imgW="3314520" imgH="622080" progId="Equation.DSMT4">
                  <p:embed/>
                  <p:pic>
                    <p:nvPicPr>
                      <p:cNvPr id="72" name="Object 11">
                        <a:extLst>
                          <a:ext uri="{FF2B5EF4-FFF2-40B4-BE49-F238E27FC236}">
                            <a16:creationId xmlns:a16="http://schemas.microsoft.com/office/drawing/2014/main" id="{49E6AC70-F35F-471C-9575-958C2147E286}"/>
                          </a:ext>
                        </a:extLst>
                      </p:cNvPr>
                      <p:cNvPicPr>
                        <a:picLocks noChangeAspect="1" noChangeArrowheads="1"/>
                      </p:cNvPicPr>
                      <p:nvPr/>
                    </p:nvPicPr>
                    <p:blipFill>
                      <a:blip r:embed="rId7"/>
                      <a:srcRect/>
                      <a:stretch>
                        <a:fillRect/>
                      </a:stretch>
                    </p:blipFill>
                    <p:spPr bwMode="auto">
                      <a:xfrm>
                        <a:off x="2649539" y="2246562"/>
                        <a:ext cx="3629025" cy="669925"/>
                      </a:xfrm>
                      <a:prstGeom prst="rect">
                        <a:avLst/>
                      </a:prstGeom>
                      <a:noFill/>
                      <a:extLst/>
                    </p:spPr>
                  </p:pic>
                </p:oleObj>
              </mc:Fallback>
            </mc:AlternateContent>
          </a:graphicData>
        </a:graphic>
      </p:graphicFrame>
      <p:graphicFrame>
        <p:nvGraphicFramePr>
          <p:cNvPr id="90" name="Object 11">
            <a:extLst>
              <a:ext uri="{FF2B5EF4-FFF2-40B4-BE49-F238E27FC236}">
                <a16:creationId xmlns:a16="http://schemas.microsoft.com/office/drawing/2014/main" id="{21F3F7BD-0E70-45EF-B6CD-D3249E8B9343}"/>
              </a:ext>
            </a:extLst>
          </p:cNvPr>
          <p:cNvGraphicFramePr>
            <a:graphicFrameLocks noChangeAspect="1"/>
          </p:cNvGraphicFramePr>
          <p:nvPr>
            <p:extLst>
              <p:ext uri="{D42A27DB-BD31-4B8C-83A1-F6EECF244321}">
                <p14:modId xmlns:p14="http://schemas.microsoft.com/office/powerpoint/2010/main" val="1318638908"/>
              </p:ext>
            </p:extLst>
          </p:nvPr>
        </p:nvGraphicFramePr>
        <p:xfrm>
          <a:off x="5022850" y="1830150"/>
          <a:ext cx="290513" cy="358775"/>
        </p:xfrm>
        <a:graphic>
          <a:graphicData uri="http://schemas.openxmlformats.org/presentationml/2006/ole">
            <mc:AlternateContent xmlns:mc="http://schemas.openxmlformats.org/markup-compatibility/2006">
              <mc:Choice xmlns:v="urn:schemas-microsoft-com:vml" Requires="v">
                <p:oleObj spid="_x0000_s35710" name="Equation" r:id="rId8" imgW="266400" imgH="330120" progId="Equation.DSMT4">
                  <p:embed/>
                </p:oleObj>
              </mc:Choice>
              <mc:Fallback>
                <p:oleObj name="Equation" r:id="rId8" imgW="266400" imgH="330120" progId="Equation.DSMT4">
                  <p:embed/>
                  <p:pic>
                    <p:nvPicPr>
                      <p:cNvPr id="21" name="Object 11">
                        <a:extLst>
                          <a:ext uri="{FF2B5EF4-FFF2-40B4-BE49-F238E27FC236}">
                            <a16:creationId xmlns:a16="http://schemas.microsoft.com/office/drawing/2014/main" id="{A1B65CE0-4F82-4383-907F-B4AD4B97F8E5}"/>
                          </a:ext>
                        </a:extLst>
                      </p:cNvPr>
                      <p:cNvPicPr>
                        <a:picLocks noChangeAspect="1" noChangeArrowheads="1"/>
                      </p:cNvPicPr>
                      <p:nvPr/>
                    </p:nvPicPr>
                    <p:blipFill>
                      <a:blip r:embed="rId9"/>
                      <a:srcRect/>
                      <a:stretch>
                        <a:fillRect/>
                      </a:stretch>
                    </p:blipFill>
                    <p:spPr bwMode="auto">
                      <a:xfrm>
                        <a:off x="5022850" y="1830150"/>
                        <a:ext cx="290513" cy="358775"/>
                      </a:xfrm>
                      <a:prstGeom prst="rect">
                        <a:avLst/>
                      </a:prstGeom>
                      <a:noFill/>
                      <a:extLst/>
                    </p:spPr>
                  </p:pic>
                </p:oleObj>
              </mc:Fallback>
            </mc:AlternateContent>
          </a:graphicData>
        </a:graphic>
      </p:graphicFrame>
      <p:graphicFrame>
        <p:nvGraphicFramePr>
          <p:cNvPr id="91" name="Object 11">
            <a:extLst>
              <a:ext uri="{FF2B5EF4-FFF2-40B4-BE49-F238E27FC236}">
                <a16:creationId xmlns:a16="http://schemas.microsoft.com/office/drawing/2014/main" id="{56C18EB5-FE44-4A0F-8CAC-636E694F72FA}"/>
              </a:ext>
            </a:extLst>
          </p:cNvPr>
          <p:cNvGraphicFramePr>
            <a:graphicFrameLocks noChangeAspect="1"/>
          </p:cNvGraphicFramePr>
          <p:nvPr>
            <p:extLst>
              <p:ext uri="{D42A27DB-BD31-4B8C-83A1-F6EECF244321}">
                <p14:modId xmlns:p14="http://schemas.microsoft.com/office/powerpoint/2010/main" val="3349500289"/>
              </p:ext>
            </p:extLst>
          </p:nvPr>
        </p:nvGraphicFramePr>
        <p:xfrm>
          <a:off x="2455864" y="3006735"/>
          <a:ext cx="193675" cy="355600"/>
        </p:xfrm>
        <a:graphic>
          <a:graphicData uri="http://schemas.openxmlformats.org/presentationml/2006/ole">
            <mc:AlternateContent xmlns:mc="http://schemas.openxmlformats.org/markup-compatibility/2006">
              <mc:Choice xmlns:v="urn:schemas-microsoft-com:vml" Requires="v">
                <p:oleObj spid="_x0000_s35711" name="Equation" r:id="rId10" imgW="177480" imgH="330120" progId="Equation.DSMT4">
                  <p:embed/>
                </p:oleObj>
              </mc:Choice>
              <mc:Fallback>
                <p:oleObj name="Equation" r:id="rId10" imgW="177480" imgH="330120" progId="Equation.DSMT4">
                  <p:embed/>
                  <p:pic>
                    <p:nvPicPr>
                      <p:cNvPr id="70" name="Object 11">
                        <a:extLst>
                          <a:ext uri="{FF2B5EF4-FFF2-40B4-BE49-F238E27FC236}">
                            <a16:creationId xmlns:a16="http://schemas.microsoft.com/office/drawing/2014/main" id="{CA083B2F-6814-429D-9E95-37AC008CD103}"/>
                          </a:ext>
                        </a:extLst>
                      </p:cNvPr>
                      <p:cNvPicPr>
                        <a:picLocks noChangeAspect="1" noChangeArrowheads="1"/>
                      </p:cNvPicPr>
                      <p:nvPr/>
                    </p:nvPicPr>
                    <p:blipFill>
                      <a:blip r:embed="rId11"/>
                      <a:srcRect/>
                      <a:stretch>
                        <a:fillRect/>
                      </a:stretch>
                    </p:blipFill>
                    <p:spPr bwMode="auto">
                      <a:xfrm>
                        <a:off x="2455864" y="3006735"/>
                        <a:ext cx="193675" cy="355600"/>
                      </a:xfrm>
                      <a:prstGeom prst="rect">
                        <a:avLst/>
                      </a:prstGeom>
                      <a:noFill/>
                      <a:extLst/>
                    </p:spPr>
                  </p:pic>
                </p:oleObj>
              </mc:Fallback>
            </mc:AlternateContent>
          </a:graphicData>
        </a:graphic>
      </p:graphicFrame>
      <p:graphicFrame>
        <p:nvGraphicFramePr>
          <p:cNvPr id="92" name="Object 11">
            <a:extLst>
              <a:ext uri="{FF2B5EF4-FFF2-40B4-BE49-F238E27FC236}">
                <a16:creationId xmlns:a16="http://schemas.microsoft.com/office/drawing/2014/main" id="{A66FFA92-CAED-4BED-9174-6A4DDF6EE077}"/>
              </a:ext>
            </a:extLst>
          </p:cNvPr>
          <p:cNvGraphicFramePr>
            <a:graphicFrameLocks noChangeAspect="1"/>
          </p:cNvGraphicFramePr>
          <p:nvPr>
            <p:extLst>
              <p:ext uri="{D42A27DB-BD31-4B8C-83A1-F6EECF244321}">
                <p14:modId xmlns:p14="http://schemas.microsoft.com/office/powerpoint/2010/main" val="3703385601"/>
              </p:ext>
            </p:extLst>
          </p:nvPr>
        </p:nvGraphicFramePr>
        <p:xfrm>
          <a:off x="3084528" y="2992210"/>
          <a:ext cx="290513" cy="358775"/>
        </p:xfrm>
        <a:graphic>
          <a:graphicData uri="http://schemas.openxmlformats.org/presentationml/2006/ole">
            <mc:AlternateContent xmlns:mc="http://schemas.openxmlformats.org/markup-compatibility/2006">
              <mc:Choice xmlns:v="urn:schemas-microsoft-com:vml" Requires="v">
                <p:oleObj spid="_x0000_s35712" name="Equation" r:id="rId12" imgW="266400" imgH="330120" progId="Equation.DSMT4">
                  <p:embed/>
                </p:oleObj>
              </mc:Choice>
              <mc:Fallback>
                <p:oleObj name="Equation" r:id="rId12" imgW="266400" imgH="330120" progId="Equation.DSMT4">
                  <p:embed/>
                  <p:pic>
                    <p:nvPicPr>
                      <p:cNvPr id="90" name="Object 11">
                        <a:extLst>
                          <a:ext uri="{FF2B5EF4-FFF2-40B4-BE49-F238E27FC236}">
                            <a16:creationId xmlns:a16="http://schemas.microsoft.com/office/drawing/2014/main" id="{21F3F7BD-0E70-45EF-B6CD-D3249E8B9343}"/>
                          </a:ext>
                        </a:extLst>
                      </p:cNvPr>
                      <p:cNvPicPr>
                        <a:picLocks noChangeAspect="1" noChangeArrowheads="1"/>
                      </p:cNvPicPr>
                      <p:nvPr/>
                    </p:nvPicPr>
                    <p:blipFill>
                      <a:blip r:embed="rId9"/>
                      <a:srcRect/>
                      <a:stretch>
                        <a:fillRect/>
                      </a:stretch>
                    </p:blipFill>
                    <p:spPr bwMode="auto">
                      <a:xfrm>
                        <a:off x="3084528" y="2992210"/>
                        <a:ext cx="290513" cy="358775"/>
                      </a:xfrm>
                      <a:prstGeom prst="rect">
                        <a:avLst/>
                      </a:prstGeom>
                      <a:noFill/>
                      <a:extLst/>
                    </p:spPr>
                  </p:pic>
                </p:oleObj>
              </mc:Fallback>
            </mc:AlternateContent>
          </a:graphicData>
        </a:graphic>
      </p:graphicFrame>
      <p:graphicFrame>
        <p:nvGraphicFramePr>
          <p:cNvPr id="93" name="Object 11">
            <a:extLst>
              <a:ext uri="{FF2B5EF4-FFF2-40B4-BE49-F238E27FC236}">
                <a16:creationId xmlns:a16="http://schemas.microsoft.com/office/drawing/2014/main" id="{C85E0101-1526-43EB-94C5-0D96B950D0D7}"/>
              </a:ext>
            </a:extLst>
          </p:cNvPr>
          <p:cNvGraphicFramePr>
            <a:graphicFrameLocks noChangeAspect="1"/>
          </p:cNvGraphicFramePr>
          <p:nvPr>
            <p:extLst>
              <p:ext uri="{D42A27DB-BD31-4B8C-83A1-F6EECF244321}">
                <p14:modId xmlns:p14="http://schemas.microsoft.com/office/powerpoint/2010/main" val="2400447279"/>
              </p:ext>
            </p:extLst>
          </p:nvPr>
        </p:nvGraphicFramePr>
        <p:xfrm>
          <a:off x="4754613" y="3002924"/>
          <a:ext cx="263525" cy="358775"/>
        </p:xfrm>
        <a:graphic>
          <a:graphicData uri="http://schemas.openxmlformats.org/presentationml/2006/ole">
            <mc:AlternateContent xmlns:mc="http://schemas.openxmlformats.org/markup-compatibility/2006">
              <mc:Choice xmlns:v="urn:schemas-microsoft-com:vml" Requires="v">
                <p:oleObj spid="_x0000_s35713" name="Equation" r:id="rId13" imgW="241200" imgH="330120" progId="Equation.DSMT4">
                  <p:embed/>
                </p:oleObj>
              </mc:Choice>
              <mc:Fallback>
                <p:oleObj name="Equation" r:id="rId13" imgW="241200" imgH="330120" progId="Equation.DSMT4">
                  <p:embed/>
                  <p:pic>
                    <p:nvPicPr>
                      <p:cNvPr id="92" name="Object 11">
                        <a:extLst>
                          <a:ext uri="{FF2B5EF4-FFF2-40B4-BE49-F238E27FC236}">
                            <a16:creationId xmlns:a16="http://schemas.microsoft.com/office/drawing/2014/main" id="{A66FFA92-CAED-4BED-9174-6A4DDF6EE077}"/>
                          </a:ext>
                        </a:extLst>
                      </p:cNvPr>
                      <p:cNvPicPr>
                        <a:picLocks noChangeAspect="1" noChangeArrowheads="1"/>
                      </p:cNvPicPr>
                      <p:nvPr/>
                    </p:nvPicPr>
                    <p:blipFill>
                      <a:blip r:embed="rId14"/>
                      <a:srcRect/>
                      <a:stretch>
                        <a:fillRect/>
                      </a:stretch>
                    </p:blipFill>
                    <p:spPr bwMode="auto">
                      <a:xfrm>
                        <a:off x="4754613" y="3002924"/>
                        <a:ext cx="263525" cy="358775"/>
                      </a:xfrm>
                      <a:prstGeom prst="rect">
                        <a:avLst/>
                      </a:prstGeom>
                      <a:noFill/>
                      <a:extLst/>
                    </p:spPr>
                  </p:pic>
                </p:oleObj>
              </mc:Fallback>
            </mc:AlternateContent>
          </a:graphicData>
        </a:graphic>
      </p:graphicFrame>
      <p:graphicFrame>
        <p:nvGraphicFramePr>
          <p:cNvPr id="94" name="Object 11">
            <a:extLst>
              <a:ext uri="{FF2B5EF4-FFF2-40B4-BE49-F238E27FC236}">
                <a16:creationId xmlns:a16="http://schemas.microsoft.com/office/drawing/2014/main" id="{EDBB2D4B-31EA-46EB-978E-FA8AC26B29AA}"/>
              </a:ext>
            </a:extLst>
          </p:cNvPr>
          <p:cNvGraphicFramePr>
            <a:graphicFrameLocks noChangeAspect="1"/>
          </p:cNvGraphicFramePr>
          <p:nvPr>
            <p:extLst>
              <p:ext uri="{D42A27DB-BD31-4B8C-83A1-F6EECF244321}">
                <p14:modId xmlns:p14="http://schemas.microsoft.com/office/powerpoint/2010/main" val="3263862894"/>
              </p:ext>
            </p:extLst>
          </p:nvPr>
        </p:nvGraphicFramePr>
        <p:xfrm>
          <a:off x="1814513" y="3490913"/>
          <a:ext cx="5048250" cy="411162"/>
        </p:xfrm>
        <a:graphic>
          <a:graphicData uri="http://schemas.openxmlformats.org/presentationml/2006/ole">
            <mc:AlternateContent xmlns:mc="http://schemas.openxmlformats.org/markup-compatibility/2006">
              <mc:Choice xmlns:v="urn:schemas-microsoft-com:vml" Requires="v">
                <p:oleObj spid="_x0000_s35714" name="Equation" r:id="rId15" imgW="4609800" imgH="380880" progId="Equation.DSMT4">
                  <p:embed/>
                </p:oleObj>
              </mc:Choice>
              <mc:Fallback>
                <p:oleObj name="Equation" r:id="rId15" imgW="4609800" imgH="380880" progId="Equation.DSMT4">
                  <p:embed/>
                  <p:pic>
                    <p:nvPicPr>
                      <p:cNvPr id="78" name="Object 11">
                        <a:extLst>
                          <a:ext uri="{FF2B5EF4-FFF2-40B4-BE49-F238E27FC236}">
                            <a16:creationId xmlns:a16="http://schemas.microsoft.com/office/drawing/2014/main" id="{9E2BC49B-70AF-4D53-A6B2-C134C2F28BA7}"/>
                          </a:ext>
                        </a:extLst>
                      </p:cNvPr>
                      <p:cNvPicPr>
                        <a:picLocks noChangeAspect="1" noChangeArrowheads="1"/>
                      </p:cNvPicPr>
                      <p:nvPr/>
                    </p:nvPicPr>
                    <p:blipFill>
                      <a:blip r:embed="rId16"/>
                      <a:srcRect/>
                      <a:stretch>
                        <a:fillRect/>
                      </a:stretch>
                    </p:blipFill>
                    <p:spPr bwMode="auto">
                      <a:xfrm>
                        <a:off x="1814513" y="3490913"/>
                        <a:ext cx="5048250" cy="411162"/>
                      </a:xfrm>
                      <a:prstGeom prst="rect">
                        <a:avLst/>
                      </a:prstGeom>
                      <a:noFill/>
                      <a:ln>
                        <a:solidFill>
                          <a:srgbClr val="C00000"/>
                        </a:solidFill>
                      </a:ln>
                      <a:extLst/>
                    </p:spPr>
                  </p:pic>
                </p:oleObj>
              </mc:Fallback>
            </mc:AlternateContent>
          </a:graphicData>
        </a:graphic>
      </p:graphicFrame>
      <p:graphicFrame>
        <p:nvGraphicFramePr>
          <p:cNvPr id="100" name="Object 11">
            <a:extLst>
              <a:ext uri="{FF2B5EF4-FFF2-40B4-BE49-F238E27FC236}">
                <a16:creationId xmlns:a16="http://schemas.microsoft.com/office/drawing/2014/main" id="{7E825746-9976-4C67-A26C-76FD497AD53C}"/>
              </a:ext>
            </a:extLst>
          </p:cNvPr>
          <p:cNvGraphicFramePr>
            <a:graphicFrameLocks noChangeAspect="1"/>
          </p:cNvGraphicFramePr>
          <p:nvPr>
            <p:extLst>
              <p:ext uri="{D42A27DB-BD31-4B8C-83A1-F6EECF244321}">
                <p14:modId xmlns:p14="http://schemas.microsoft.com/office/powerpoint/2010/main" val="244152311"/>
              </p:ext>
            </p:extLst>
          </p:nvPr>
        </p:nvGraphicFramePr>
        <p:xfrm>
          <a:off x="1414463" y="4152900"/>
          <a:ext cx="304800" cy="358775"/>
        </p:xfrm>
        <a:graphic>
          <a:graphicData uri="http://schemas.openxmlformats.org/presentationml/2006/ole">
            <mc:AlternateContent xmlns:mc="http://schemas.openxmlformats.org/markup-compatibility/2006">
              <mc:Choice xmlns:v="urn:schemas-microsoft-com:vml" Requires="v">
                <p:oleObj spid="_x0000_s35715" name="Equation" r:id="rId17" imgW="279360" imgH="330120" progId="Equation.DSMT4">
                  <p:embed/>
                </p:oleObj>
              </mc:Choice>
              <mc:Fallback>
                <p:oleObj name="Equation" r:id="rId17" imgW="279360" imgH="330120" progId="Equation.DSMT4">
                  <p:embed/>
                  <p:pic>
                    <p:nvPicPr>
                      <p:cNvPr id="93" name="Object 11">
                        <a:extLst>
                          <a:ext uri="{FF2B5EF4-FFF2-40B4-BE49-F238E27FC236}">
                            <a16:creationId xmlns:a16="http://schemas.microsoft.com/office/drawing/2014/main" id="{C85E0101-1526-43EB-94C5-0D96B950D0D7}"/>
                          </a:ext>
                        </a:extLst>
                      </p:cNvPr>
                      <p:cNvPicPr>
                        <a:picLocks noChangeAspect="1" noChangeArrowheads="1"/>
                      </p:cNvPicPr>
                      <p:nvPr/>
                    </p:nvPicPr>
                    <p:blipFill>
                      <a:blip r:embed="rId18"/>
                      <a:srcRect/>
                      <a:stretch>
                        <a:fillRect/>
                      </a:stretch>
                    </p:blipFill>
                    <p:spPr bwMode="auto">
                      <a:xfrm>
                        <a:off x="1414463" y="4152900"/>
                        <a:ext cx="304800" cy="358775"/>
                      </a:xfrm>
                      <a:prstGeom prst="rect">
                        <a:avLst/>
                      </a:prstGeom>
                      <a:noFill/>
                      <a:extLst/>
                    </p:spPr>
                  </p:pic>
                </p:oleObj>
              </mc:Fallback>
            </mc:AlternateContent>
          </a:graphicData>
        </a:graphic>
      </p:graphicFrame>
      <p:graphicFrame>
        <p:nvGraphicFramePr>
          <p:cNvPr id="101" name="Object 11">
            <a:extLst>
              <a:ext uri="{FF2B5EF4-FFF2-40B4-BE49-F238E27FC236}">
                <a16:creationId xmlns:a16="http://schemas.microsoft.com/office/drawing/2014/main" id="{3C4A9810-1708-43C5-841D-1923E4262162}"/>
              </a:ext>
            </a:extLst>
          </p:cNvPr>
          <p:cNvGraphicFramePr>
            <a:graphicFrameLocks noChangeAspect="1"/>
          </p:cNvGraphicFramePr>
          <p:nvPr>
            <p:extLst>
              <p:ext uri="{D42A27DB-BD31-4B8C-83A1-F6EECF244321}">
                <p14:modId xmlns:p14="http://schemas.microsoft.com/office/powerpoint/2010/main" val="1458205353"/>
              </p:ext>
            </p:extLst>
          </p:nvPr>
        </p:nvGraphicFramePr>
        <p:xfrm>
          <a:off x="2447976" y="4382170"/>
          <a:ext cx="3933825" cy="1282700"/>
        </p:xfrm>
        <a:graphic>
          <a:graphicData uri="http://schemas.openxmlformats.org/presentationml/2006/ole">
            <mc:AlternateContent xmlns:mc="http://schemas.openxmlformats.org/markup-compatibility/2006">
              <mc:Choice xmlns:v="urn:schemas-microsoft-com:vml" Requires="v">
                <p:oleObj spid="_x0000_s35716" name="Equation" r:id="rId19" imgW="3593880" imgH="1193760" progId="Equation.DSMT4">
                  <p:embed/>
                </p:oleObj>
              </mc:Choice>
              <mc:Fallback>
                <p:oleObj name="Equation" r:id="rId19" imgW="3593880" imgH="1193760" progId="Equation.DSMT4">
                  <p:embed/>
                  <p:pic>
                    <p:nvPicPr>
                      <p:cNvPr id="94" name="Object 11">
                        <a:extLst>
                          <a:ext uri="{FF2B5EF4-FFF2-40B4-BE49-F238E27FC236}">
                            <a16:creationId xmlns:a16="http://schemas.microsoft.com/office/drawing/2014/main" id="{EDBB2D4B-31EA-46EB-978E-FA8AC26B29AA}"/>
                          </a:ext>
                        </a:extLst>
                      </p:cNvPr>
                      <p:cNvPicPr>
                        <a:picLocks noChangeAspect="1" noChangeArrowheads="1"/>
                      </p:cNvPicPr>
                      <p:nvPr/>
                    </p:nvPicPr>
                    <p:blipFill>
                      <a:blip r:embed="rId20"/>
                      <a:srcRect/>
                      <a:stretch>
                        <a:fillRect/>
                      </a:stretch>
                    </p:blipFill>
                    <p:spPr bwMode="auto">
                      <a:xfrm>
                        <a:off x="2447976" y="4382170"/>
                        <a:ext cx="3933825" cy="1282700"/>
                      </a:xfrm>
                      <a:prstGeom prst="rect">
                        <a:avLst/>
                      </a:prstGeom>
                      <a:noFill/>
                      <a:extLst/>
                    </p:spPr>
                  </p:pic>
                </p:oleObj>
              </mc:Fallback>
            </mc:AlternateContent>
          </a:graphicData>
        </a:graphic>
      </p:graphicFrame>
      <p:graphicFrame>
        <p:nvGraphicFramePr>
          <p:cNvPr id="102" name="Object 11">
            <a:extLst>
              <a:ext uri="{FF2B5EF4-FFF2-40B4-BE49-F238E27FC236}">
                <a16:creationId xmlns:a16="http://schemas.microsoft.com/office/drawing/2014/main" id="{40F078A3-8245-4579-AFC3-4540C26F285A}"/>
              </a:ext>
            </a:extLst>
          </p:cNvPr>
          <p:cNvGraphicFramePr>
            <a:graphicFrameLocks noChangeAspect="1"/>
          </p:cNvGraphicFramePr>
          <p:nvPr>
            <p:extLst>
              <p:ext uri="{D42A27DB-BD31-4B8C-83A1-F6EECF244321}">
                <p14:modId xmlns:p14="http://schemas.microsoft.com/office/powerpoint/2010/main" val="846119924"/>
              </p:ext>
            </p:extLst>
          </p:nvPr>
        </p:nvGraphicFramePr>
        <p:xfrm>
          <a:off x="3148044" y="4200018"/>
          <a:ext cx="249238" cy="261937"/>
        </p:xfrm>
        <a:graphic>
          <a:graphicData uri="http://schemas.openxmlformats.org/presentationml/2006/ole">
            <mc:AlternateContent xmlns:mc="http://schemas.openxmlformats.org/markup-compatibility/2006">
              <mc:Choice xmlns:v="urn:schemas-microsoft-com:vml" Requires="v">
                <p:oleObj spid="_x0000_s35717" name="Equation" r:id="rId21" imgW="228600" imgH="241200" progId="Equation.DSMT4">
                  <p:embed/>
                </p:oleObj>
              </mc:Choice>
              <mc:Fallback>
                <p:oleObj name="Equation" r:id="rId21" imgW="228600" imgH="241200" progId="Equation.DSMT4">
                  <p:embed/>
                  <p:pic>
                    <p:nvPicPr>
                      <p:cNvPr id="92" name="Object 11">
                        <a:extLst>
                          <a:ext uri="{FF2B5EF4-FFF2-40B4-BE49-F238E27FC236}">
                            <a16:creationId xmlns:a16="http://schemas.microsoft.com/office/drawing/2014/main" id="{A66FFA92-CAED-4BED-9174-6A4DDF6EE077}"/>
                          </a:ext>
                        </a:extLst>
                      </p:cNvPr>
                      <p:cNvPicPr>
                        <a:picLocks noChangeAspect="1" noChangeArrowheads="1"/>
                      </p:cNvPicPr>
                      <p:nvPr/>
                    </p:nvPicPr>
                    <p:blipFill>
                      <a:blip r:embed="rId22"/>
                      <a:srcRect/>
                      <a:stretch>
                        <a:fillRect/>
                      </a:stretch>
                    </p:blipFill>
                    <p:spPr bwMode="auto">
                      <a:xfrm>
                        <a:off x="3148044" y="4200018"/>
                        <a:ext cx="249238" cy="261937"/>
                      </a:xfrm>
                      <a:prstGeom prst="rect">
                        <a:avLst/>
                      </a:prstGeom>
                      <a:noFill/>
                      <a:extLst/>
                    </p:spPr>
                  </p:pic>
                </p:oleObj>
              </mc:Fallback>
            </mc:AlternateContent>
          </a:graphicData>
        </a:graphic>
      </p:graphicFrame>
      <p:graphicFrame>
        <p:nvGraphicFramePr>
          <p:cNvPr id="103" name="Object 11">
            <a:extLst>
              <a:ext uri="{FF2B5EF4-FFF2-40B4-BE49-F238E27FC236}">
                <a16:creationId xmlns:a16="http://schemas.microsoft.com/office/drawing/2014/main" id="{009F7D07-589C-49B1-BC18-64DB3AF1F60B}"/>
              </a:ext>
            </a:extLst>
          </p:cNvPr>
          <p:cNvGraphicFramePr>
            <a:graphicFrameLocks noChangeAspect="1"/>
          </p:cNvGraphicFramePr>
          <p:nvPr>
            <p:extLst>
              <p:ext uri="{D42A27DB-BD31-4B8C-83A1-F6EECF244321}">
                <p14:modId xmlns:p14="http://schemas.microsoft.com/office/powerpoint/2010/main" val="1113201573"/>
              </p:ext>
            </p:extLst>
          </p:nvPr>
        </p:nvGraphicFramePr>
        <p:xfrm>
          <a:off x="1700213" y="5522913"/>
          <a:ext cx="860425" cy="744537"/>
        </p:xfrm>
        <a:graphic>
          <a:graphicData uri="http://schemas.openxmlformats.org/presentationml/2006/ole">
            <mc:AlternateContent xmlns:mc="http://schemas.openxmlformats.org/markup-compatibility/2006">
              <mc:Choice xmlns:v="urn:schemas-microsoft-com:vml" Requires="v">
                <p:oleObj spid="_x0000_s35718" name="Equation" r:id="rId23" imgW="787320" imgH="685800" progId="Equation.DSMT4">
                  <p:embed/>
                </p:oleObj>
              </mc:Choice>
              <mc:Fallback>
                <p:oleObj name="Equation" r:id="rId23" imgW="787320" imgH="685800" progId="Equation.DSMT4">
                  <p:embed/>
                  <p:pic>
                    <p:nvPicPr>
                      <p:cNvPr id="100" name="Object 11">
                        <a:extLst>
                          <a:ext uri="{FF2B5EF4-FFF2-40B4-BE49-F238E27FC236}">
                            <a16:creationId xmlns:a16="http://schemas.microsoft.com/office/drawing/2014/main" id="{7E825746-9976-4C67-A26C-76FD497AD53C}"/>
                          </a:ext>
                        </a:extLst>
                      </p:cNvPr>
                      <p:cNvPicPr>
                        <a:picLocks noChangeAspect="1" noChangeArrowheads="1"/>
                      </p:cNvPicPr>
                      <p:nvPr/>
                    </p:nvPicPr>
                    <p:blipFill>
                      <a:blip r:embed="rId24"/>
                      <a:srcRect/>
                      <a:stretch>
                        <a:fillRect/>
                      </a:stretch>
                    </p:blipFill>
                    <p:spPr bwMode="auto">
                      <a:xfrm>
                        <a:off x="1700213" y="5522913"/>
                        <a:ext cx="860425" cy="744537"/>
                      </a:xfrm>
                      <a:prstGeom prst="rect">
                        <a:avLst/>
                      </a:prstGeom>
                      <a:noFill/>
                      <a:ln>
                        <a:solidFill>
                          <a:srgbClr val="C00000"/>
                        </a:solidFill>
                      </a:ln>
                      <a:extLst/>
                    </p:spPr>
                  </p:pic>
                </p:oleObj>
              </mc:Fallback>
            </mc:AlternateContent>
          </a:graphicData>
        </a:graphic>
      </p:graphicFrame>
      <p:graphicFrame>
        <p:nvGraphicFramePr>
          <p:cNvPr id="17" name="Object 11">
            <a:extLst>
              <a:ext uri="{FF2B5EF4-FFF2-40B4-BE49-F238E27FC236}">
                <a16:creationId xmlns:a16="http://schemas.microsoft.com/office/drawing/2014/main" id="{B434B77B-7EAB-41CD-9693-67C29C33FD9E}"/>
              </a:ext>
            </a:extLst>
          </p:cNvPr>
          <p:cNvGraphicFramePr>
            <a:graphicFrameLocks noChangeAspect="1"/>
          </p:cNvGraphicFramePr>
          <p:nvPr>
            <p:extLst>
              <p:ext uri="{D42A27DB-BD31-4B8C-83A1-F6EECF244321}">
                <p14:modId xmlns:p14="http://schemas.microsoft.com/office/powerpoint/2010/main" val="785736289"/>
              </p:ext>
            </p:extLst>
          </p:nvPr>
        </p:nvGraphicFramePr>
        <p:xfrm>
          <a:off x="6654233" y="2273299"/>
          <a:ext cx="867569" cy="685707"/>
        </p:xfrm>
        <a:graphic>
          <a:graphicData uri="http://schemas.openxmlformats.org/presentationml/2006/ole">
            <mc:AlternateContent xmlns:mc="http://schemas.openxmlformats.org/markup-compatibility/2006">
              <mc:Choice xmlns:v="urn:schemas-microsoft-com:vml" Requires="v">
                <p:oleObj spid="_x0000_s35719" name="Equation" r:id="rId25" imgW="850680" imgH="672840" progId="Equation.DSMT4">
                  <p:embed/>
                </p:oleObj>
              </mc:Choice>
              <mc:Fallback>
                <p:oleObj name="Equation" r:id="rId25" imgW="850680" imgH="672840" progId="Equation.DSMT4">
                  <p:embed/>
                  <p:pic>
                    <p:nvPicPr>
                      <p:cNvPr id="23" name="Object 11">
                        <a:extLst>
                          <a:ext uri="{FF2B5EF4-FFF2-40B4-BE49-F238E27FC236}">
                            <a16:creationId xmlns:a16="http://schemas.microsoft.com/office/drawing/2014/main" id="{509211D6-8215-48F0-BCAB-EEB1717EB6F4}"/>
                          </a:ext>
                        </a:extLst>
                      </p:cNvPr>
                      <p:cNvPicPr>
                        <a:picLocks noChangeAspect="1" noChangeArrowheads="1"/>
                      </p:cNvPicPr>
                      <p:nvPr/>
                    </p:nvPicPr>
                    <p:blipFill>
                      <a:blip r:embed="rId26"/>
                      <a:srcRect/>
                      <a:stretch>
                        <a:fillRect/>
                      </a:stretch>
                    </p:blipFill>
                    <p:spPr bwMode="auto">
                      <a:xfrm>
                        <a:off x="6654233" y="2273299"/>
                        <a:ext cx="867569" cy="685707"/>
                      </a:xfrm>
                      <a:prstGeom prst="rect">
                        <a:avLst/>
                      </a:prstGeom>
                      <a:noFill/>
                      <a:extLst/>
                    </p:spPr>
                  </p:pic>
                </p:oleObj>
              </mc:Fallback>
            </mc:AlternateContent>
          </a:graphicData>
        </a:graphic>
      </p:graphicFrame>
      <p:graphicFrame>
        <p:nvGraphicFramePr>
          <p:cNvPr id="18" name="Object 11">
            <a:extLst>
              <a:ext uri="{FF2B5EF4-FFF2-40B4-BE49-F238E27FC236}">
                <a16:creationId xmlns:a16="http://schemas.microsoft.com/office/drawing/2014/main" id="{CA083B2F-6814-429D-9E95-37AC008CD103}"/>
              </a:ext>
            </a:extLst>
          </p:cNvPr>
          <p:cNvGraphicFramePr>
            <a:graphicFrameLocks noChangeAspect="1"/>
          </p:cNvGraphicFramePr>
          <p:nvPr>
            <p:extLst>
              <p:ext uri="{D42A27DB-BD31-4B8C-83A1-F6EECF244321}">
                <p14:modId xmlns:p14="http://schemas.microsoft.com/office/powerpoint/2010/main" val="2290373319"/>
              </p:ext>
            </p:extLst>
          </p:nvPr>
        </p:nvGraphicFramePr>
        <p:xfrm>
          <a:off x="5661619" y="1838949"/>
          <a:ext cx="261937" cy="355600"/>
        </p:xfrm>
        <a:graphic>
          <a:graphicData uri="http://schemas.openxmlformats.org/presentationml/2006/ole">
            <mc:AlternateContent xmlns:mc="http://schemas.openxmlformats.org/markup-compatibility/2006">
              <mc:Choice xmlns:v="urn:schemas-microsoft-com:vml" Requires="v">
                <p:oleObj spid="_x0000_s35720" name="Equation" r:id="rId27" imgW="241200" imgH="330120" progId="Equation.DSMT4">
                  <p:embed/>
                </p:oleObj>
              </mc:Choice>
              <mc:Fallback>
                <p:oleObj name="Equation" r:id="rId27" imgW="241200" imgH="330120" progId="Equation.DSMT4">
                  <p:embed/>
                  <p:pic>
                    <p:nvPicPr>
                      <p:cNvPr id="70" name="Object 11">
                        <a:extLst>
                          <a:ext uri="{FF2B5EF4-FFF2-40B4-BE49-F238E27FC236}">
                            <a16:creationId xmlns:a16="http://schemas.microsoft.com/office/drawing/2014/main" id="{CA083B2F-6814-429D-9E95-37AC008CD103}"/>
                          </a:ext>
                        </a:extLst>
                      </p:cNvPr>
                      <p:cNvPicPr>
                        <a:picLocks noChangeAspect="1" noChangeArrowheads="1"/>
                      </p:cNvPicPr>
                      <p:nvPr/>
                    </p:nvPicPr>
                    <p:blipFill>
                      <a:blip r:embed="rId28"/>
                      <a:srcRect/>
                      <a:stretch>
                        <a:fillRect/>
                      </a:stretch>
                    </p:blipFill>
                    <p:spPr bwMode="auto">
                      <a:xfrm>
                        <a:off x="5661619" y="1838949"/>
                        <a:ext cx="261937" cy="355600"/>
                      </a:xfrm>
                      <a:prstGeom prst="rect">
                        <a:avLst/>
                      </a:prstGeom>
                      <a:noFill/>
                      <a:extLst/>
                    </p:spPr>
                  </p:pic>
                </p:oleObj>
              </mc:Fallback>
            </mc:AlternateContent>
          </a:graphicData>
        </a:graphic>
      </p:graphicFrame>
    </p:spTree>
    <p:extLst>
      <p:ext uri="{BB962C8B-B14F-4D97-AF65-F5344CB8AC3E}">
        <p14:creationId xmlns:p14="http://schemas.microsoft.com/office/powerpoint/2010/main" val="410042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2755</TotalTime>
  <Words>3653</Words>
  <Application>Microsoft Office PowerPoint</Application>
  <PresentationFormat>全屏显示(4:3)</PresentationFormat>
  <Paragraphs>313</Paragraphs>
  <Slides>26</Slides>
  <Notes>26</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26</vt:i4>
      </vt:variant>
    </vt:vector>
  </HeadingPairs>
  <TitlesOfParts>
    <vt:vector size="38" baseType="lpstr">
      <vt:lpstr>等线</vt:lpstr>
      <vt:lpstr>等线 Light</vt:lpstr>
      <vt:lpstr>黑体</vt:lpstr>
      <vt:lpstr>宋体</vt:lpstr>
      <vt:lpstr>Arial</vt:lpstr>
      <vt:lpstr>Calibri</vt:lpstr>
      <vt:lpstr>Calibri Light</vt:lpstr>
      <vt:lpstr>Times New Roman</vt:lpstr>
      <vt:lpstr>Wingdings</vt:lpstr>
      <vt:lpstr>Office 主题​​</vt:lpstr>
      <vt:lpstr>Visio</vt:lpstr>
      <vt:lpstr>Equation</vt:lpstr>
      <vt:lpstr>Delay-Phase Precoding for THz Massive MIMO with Beam Split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Delay-Phase Precoding for THz  Massive MIMO with Beam Split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Learing Based Communication Over the Air </dc:title>
  <dc:creator>Jingbo</dc:creator>
  <cp:lastModifiedBy>Tan Jingbo</cp:lastModifiedBy>
  <cp:revision>590</cp:revision>
  <dcterms:created xsi:type="dcterms:W3CDTF">2018-01-03T11:44:00Z</dcterms:created>
  <dcterms:modified xsi:type="dcterms:W3CDTF">2019-12-11T23:40:28Z</dcterms:modified>
</cp:coreProperties>
</file>